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422" y="-36"/>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50716241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949853" y="0"/>
            <a:ext cx="14904506" cy="99441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2088" y="289099"/>
            <a:ext cx="9753603" cy="6505789"/>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re">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2263775" y="613833"/>
            <a:ext cx="12401550" cy="82677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idx="13"/>
          </p:nvPr>
        </p:nvSpPr>
        <p:spPr>
          <a:xfrm>
            <a:off x="4086225" y="2586566"/>
            <a:ext cx="9429750" cy="6286501"/>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680200" y="5029200"/>
            <a:ext cx="6054748" cy="40386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502400" y="889000"/>
            <a:ext cx="5867400" cy="3911601"/>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2374900" y="889000"/>
            <a:ext cx="11982450" cy="79883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Inclusive settings for deaf pupils"/>
          <p:cNvSpPr txBox="1">
            <a:spLocks noGrp="1"/>
          </p:cNvSpPr>
          <p:nvPr>
            <p:ph type="ctrTitle"/>
          </p:nvPr>
        </p:nvSpPr>
        <p:spPr>
          <a:prstGeom prst="rect">
            <a:avLst/>
          </a:prstGeom>
        </p:spPr>
        <p:txBody>
          <a:bodyPr/>
          <a:lstStyle/>
          <a:p>
            <a:r>
              <a:t>Inclusive settings for deaf pupils</a:t>
            </a:r>
          </a:p>
        </p:txBody>
      </p:sp>
      <p:sp>
        <p:nvSpPr>
          <p:cNvPr id="120" name="Jeign Craig UK…"/>
          <p:cNvSpPr txBox="1">
            <a:spLocks noGrp="1"/>
          </p:cNvSpPr>
          <p:nvPr>
            <p:ph type="subTitle" sz="quarter" idx="1"/>
          </p:nvPr>
        </p:nvSpPr>
        <p:spPr>
          <a:xfrm>
            <a:off x="1270000" y="6400800"/>
            <a:ext cx="10464800" cy="2184897"/>
          </a:xfrm>
          <a:prstGeom prst="rect">
            <a:avLst/>
          </a:prstGeom>
        </p:spPr>
        <p:txBody>
          <a:bodyPr/>
          <a:lstStyle/>
          <a:p>
            <a:pPr lvl="4">
              <a:defRPr b="1"/>
            </a:pPr>
            <a:r>
              <a:rPr dirty="0" err="1"/>
              <a:t>Jeign</a:t>
            </a:r>
            <a:r>
              <a:rPr dirty="0"/>
              <a:t> Craig UK  </a:t>
            </a:r>
          </a:p>
          <a:p>
            <a:r>
              <a:rPr dirty="0"/>
              <a:t>HIPEN Honorary Consultant</a:t>
            </a:r>
          </a:p>
        </p:txBody>
      </p:sp>
      <p:pic>
        <p:nvPicPr>
          <p:cNvPr id="121" name="image.pdf" descr="image.pdf"/>
          <p:cNvPicPr>
            <a:picLocks noChangeAspect="1"/>
          </p:cNvPicPr>
          <p:nvPr/>
        </p:nvPicPr>
        <p:blipFill>
          <a:blip r:embed="rId2">
            <a:extLst/>
          </a:blip>
          <a:stretch>
            <a:fillRect/>
          </a:stretch>
        </p:blipFill>
        <p:spPr>
          <a:xfrm>
            <a:off x="1270000" y="6400800"/>
            <a:ext cx="1074032" cy="1226824"/>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Inclusion for deaf pupils who sign…"/>
          <p:cNvSpPr txBox="1">
            <a:spLocks noGrp="1"/>
          </p:cNvSpPr>
          <p:nvPr>
            <p:ph type="title"/>
          </p:nvPr>
        </p:nvSpPr>
        <p:spPr>
          <a:xfrm>
            <a:off x="952500" y="254000"/>
            <a:ext cx="11099800" cy="1187736"/>
          </a:xfrm>
          <a:prstGeom prst="rect">
            <a:avLst/>
          </a:prstGeom>
        </p:spPr>
        <p:txBody>
          <a:bodyPr/>
          <a:lstStyle>
            <a:lvl1pPr>
              <a:defRPr sz="5200">
                <a:solidFill>
                  <a:srgbClr val="0433FF"/>
                </a:solidFill>
              </a:defRPr>
            </a:lvl1pPr>
          </a:lstStyle>
          <a:p>
            <a:r>
              <a:t>Inclusion for deaf pupils who sign…</a:t>
            </a:r>
          </a:p>
        </p:txBody>
      </p:sp>
      <p:sp>
        <p:nvSpPr>
          <p:cNvPr id="148" name="Inclusion for deaf pupils who use Sign Language should be with other signing deaf children.…"/>
          <p:cNvSpPr txBox="1">
            <a:spLocks noGrp="1"/>
          </p:cNvSpPr>
          <p:nvPr>
            <p:ph type="body" idx="1"/>
          </p:nvPr>
        </p:nvSpPr>
        <p:spPr>
          <a:xfrm>
            <a:off x="952500" y="1709834"/>
            <a:ext cx="11099800" cy="7572329"/>
          </a:xfrm>
          <a:prstGeom prst="rect">
            <a:avLst/>
          </a:prstGeom>
        </p:spPr>
        <p:txBody>
          <a:bodyPr/>
          <a:lstStyle/>
          <a:p>
            <a:pPr marL="431165" indent="-431165" defTabSz="566674">
              <a:spcBef>
                <a:spcPts val="4000"/>
              </a:spcBef>
              <a:defRPr sz="3104">
                <a:solidFill>
                  <a:srgbClr val="0433FF"/>
                </a:solidFill>
              </a:defRPr>
            </a:pPr>
            <a:r>
              <a:t>Inclusion for deaf pupils who use Sign Language </a:t>
            </a:r>
            <a:r>
              <a:rPr b="1"/>
              <a:t>should be with other signing deaf children.</a:t>
            </a:r>
          </a:p>
          <a:p>
            <a:pPr marL="431165" indent="-431165" defTabSz="566674">
              <a:spcBef>
                <a:spcPts val="4000"/>
              </a:spcBef>
              <a:defRPr sz="3104">
                <a:solidFill>
                  <a:srgbClr val="0433FF"/>
                </a:solidFill>
              </a:defRPr>
            </a:pPr>
            <a:r>
              <a:t>They cannot be included in school if they cannot easily communicate or follow the communication of other pupils…  </a:t>
            </a:r>
          </a:p>
          <a:p>
            <a:pPr marL="0" indent="0" defTabSz="566674">
              <a:spcBef>
                <a:spcPts val="4000"/>
              </a:spcBef>
              <a:buSzTx/>
              <a:buNone/>
              <a:defRPr sz="3104">
                <a:solidFill>
                  <a:srgbClr val="0433FF"/>
                </a:solidFill>
              </a:defRPr>
            </a:pPr>
            <a:r>
              <a:rPr>
                <a:solidFill>
                  <a:srgbClr val="FF2600"/>
                </a:solidFill>
              </a:rPr>
              <a:t>This is supported by </a:t>
            </a:r>
            <a:r>
              <a:rPr u="sng">
                <a:solidFill>
                  <a:srgbClr val="FF2600"/>
                </a:solidFill>
              </a:rPr>
              <a:t>UNESCO Statement 1994</a:t>
            </a:r>
            <a:r>
              <a:rPr>
                <a:solidFill>
                  <a:srgbClr val="FF2600"/>
                </a:solidFill>
              </a:rPr>
              <a:t>  </a:t>
            </a:r>
          </a:p>
          <a:p>
            <a:pPr marL="0" indent="0" defTabSz="566674">
              <a:spcBef>
                <a:spcPts val="4000"/>
              </a:spcBef>
              <a:buSzTx/>
              <a:buNone/>
              <a:defRPr sz="3104">
                <a:solidFill>
                  <a:srgbClr val="0433FF"/>
                </a:solidFill>
              </a:defRPr>
            </a:pPr>
            <a:r>
              <a:rPr>
                <a:solidFill>
                  <a:srgbClr val="FF2600"/>
                </a:solidFill>
              </a:rPr>
              <a:t>“Owing to the particular </a:t>
            </a:r>
            <a:r>
              <a:rPr b="1">
                <a:solidFill>
                  <a:srgbClr val="FF2600"/>
                </a:solidFill>
              </a:rPr>
              <a:t>communication needs of deaf</a:t>
            </a:r>
            <a:r>
              <a:rPr>
                <a:solidFill>
                  <a:srgbClr val="FF2600"/>
                </a:solidFill>
              </a:rPr>
              <a:t> (and deaf/blind) persons, </a:t>
            </a:r>
            <a:r>
              <a:rPr b="1">
                <a:solidFill>
                  <a:srgbClr val="FF2600"/>
                </a:solidFill>
              </a:rPr>
              <a:t>their education may be more suitably provided in special schools or special units in mainstream schools.”</a:t>
            </a:r>
          </a:p>
          <a:p>
            <a:pPr marL="431165" indent="-431165" defTabSz="566674">
              <a:spcBef>
                <a:spcPts val="4000"/>
              </a:spcBef>
              <a:defRPr sz="3104"/>
            </a:pPr>
            <a:r>
              <a:t>Many deaf pupils who sign are now educated in mainstream school - </a:t>
            </a:r>
            <a:r>
              <a:rPr>
                <a:solidFill>
                  <a:srgbClr val="FF2600"/>
                </a:solidFill>
              </a:rPr>
              <a:t>how are their needs being met?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o educate each child to his/her full potential"/>
          <p:cNvSpPr txBox="1">
            <a:spLocks noGrp="1"/>
          </p:cNvSpPr>
          <p:nvPr>
            <p:ph type="title"/>
          </p:nvPr>
        </p:nvSpPr>
        <p:spPr>
          <a:prstGeom prst="rect">
            <a:avLst/>
          </a:prstGeom>
        </p:spPr>
        <p:txBody>
          <a:bodyPr/>
          <a:lstStyle>
            <a:lvl1pPr>
              <a:defRPr sz="5000">
                <a:solidFill>
                  <a:srgbClr val="0433FF"/>
                </a:solidFill>
              </a:defRPr>
            </a:lvl1pPr>
          </a:lstStyle>
          <a:p>
            <a:r>
              <a:t>To educate each child to his/her full potential</a:t>
            </a:r>
          </a:p>
        </p:txBody>
      </p:sp>
      <p:sp>
        <p:nvSpPr>
          <p:cNvPr id="151" name="Don’t waste skills…"/>
          <p:cNvSpPr txBox="1">
            <a:spLocks noGrp="1"/>
          </p:cNvSpPr>
          <p:nvPr>
            <p:ph type="body" idx="1"/>
          </p:nvPr>
        </p:nvSpPr>
        <p:spPr>
          <a:xfrm>
            <a:off x="952500" y="2590800"/>
            <a:ext cx="11099800" cy="6855818"/>
          </a:xfrm>
          <a:prstGeom prst="rect">
            <a:avLst/>
          </a:prstGeom>
        </p:spPr>
        <p:txBody>
          <a:bodyPr/>
          <a:lstStyle/>
          <a:p>
            <a:pPr marL="253364" indent="-253364" defTabSz="332993">
              <a:spcBef>
                <a:spcPts val="2300"/>
              </a:spcBef>
              <a:defRPr sz="1824">
                <a:solidFill>
                  <a:srgbClr val="0433FF"/>
                </a:solidFill>
              </a:defRPr>
            </a:pPr>
            <a:r>
              <a:rPr b="1"/>
              <a:t>Don’t waste skills</a:t>
            </a:r>
            <a:r>
              <a:t>  </a:t>
            </a:r>
          </a:p>
          <a:p>
            <a:pPr marL="0" indent="0" defTabSz="332993">
              <a:spcBef>
                <a:spcPts val="2300"/>
              </a:spcBef>
              <a:buSzTx/>
              <a:buNone/>
              <a:defRPr sz="1824">
                <a:solidFill>
                  <a:srgbClr val="0433FF"/>
                </a:solidFill>
              </a:defRPr>
            </a:pPr>
            <a:r>
              <a:t>Experienced, knowledgeable Teachers of the Deaf should be teaching deaf pupils.  Mainstream teachers do not have the skills to teach deaf pupils.</a:t>
            </a:r>
          </a:p>
          <a:p>
            <a:pPr marL="253364" indent="-253364" defTabSz="332993">
              <a:spcBef>
                <a:spcPts val="2300"/>
              </a:spcBef>
              <a:defRPr sz="1824">
                <a:solidFill>
                  <a:srgbClr val="0433FF"/>
                </a:solidFill>
              </a:defRPr>
            </a:pPr>
            <a:r>
              <a:rPr b="1"/>
              <a:t>Is it cost effective?</a:t>
            </a:r>
            <a:r>
              <a:t> </a:t>
            </a:r>
          </a:p>
          <a:p>
            <a:pPr marL="0" indent="0" defTabSz="332993">
              <a:spcBef>
                <a:spcPts val="2300"/>
              </a:spcBef>
              <a:buSzTx/>
              <a:buNone/>
              <a:defRPr sz="1824">
                <a:solidFill>
                  <a:srgbClr val="0433FF"/>
                </a:solidFill>
              </a:defRPr>
            </a:pPr>
            <a:r>
              <a:t>Teachers of the Deaf travelling between mainstream schools. Their rôle has changed - now there is less face to face teaching to give support and advice to mainstream teachers. </a:t>
            </a:r>
            <a:r>
              <a:rPr>
                <a:solidFill>
                  <a:srgbClr val="000000"/>
                </a:solidFill>
              </a:rPr>
              <a:t>[Mainstream teachers do not have the knowledge or expertise to teach Deaf pupils, and they may be coping with children having other disabilities.]</a:t>
            </a:r>
          </a:p>
          <a:p>
            <a:pPr marL="253364" indent="-253364" defTabSz="332993">
              <a:spcBef>
                <a:spcPts val="2300"/>
              </a:spcBef>
              <a:defRPr sz="1824" b="1">
                <a:solidFill>
                  <a:srgbClr val="0433FF"/>
                </a:solidFill>
              </a:defRPr>
            </a:pPr>
            <a:r>
              <a:t>Is it cost effective?</a:t>
            </a:r>
          </a:p>
          <a:p>
            <a:pPr marL="0" indent="0" defTabSz="332993">
              <a:spcBef>
                <a:spcPts val="2300"/>
              </a:spcBef>
              <a:buSzTx/>
              <a:buNone/>
              <a:defRPr sz="1824">
                <a:solidFill>
                  <a:srgbClr val="0433FF"/>
                </a:solidFill>
              </a:defRPr>
            </a:pPr>
            <a:r>
              <a:t>To equip all schools with acoustic and environmental aids in case they may have a deaf pupil.  </a:t>
            </a:r>
          </a:p>
          <a:p>
            <a:pPr marL="253364" indent="-253364" defTabSz="332993">
              <a:spcBef>
                <a:spcPts val="2300"/>
              </a:spcBef>
              <a:defRPr sz="1824" b="1">
                <a:solidFill>
                  <a:srgbClr val="0433FF"/>
                </a:solidFill>
              </a:defRPr>
            </a:pPr>
            <a:r>
              <a:t>Do all deaf pupils have the support they need so they can learn?</a:t>
            </a:r>
          </a:p>
          <a:p>
            <a:pPr marL="0" indent="0" defTabSz="332993">
              <a:spcBef>
                <a:spcPts val="2300"/>
              </a:spcBef>
              <a:buSzTx/>
              <a:buNone/>
              <a:defRPr sz="1824">
                <a:solidFill>
                  <a:srgbClr val="0433FF"/>
                </a:solidFill>
              </a:defRPr>
            </a:pPr>
            <a:r>
              <a:t>Deaf children only learn with specialist teaching.</a:t>
            </a:r>
          </a:p>
          <a:p>
            <a:pPr marL="0" indent="0" defTabSz="332993">
              <a:spcBef>
                <a:spcPts val="2300"/>
              </a:spcBef>
              <a:buSzTx/>
              <a:buNone/>
              <a:defRPr sz="1824">
                <a:solidFill>
                  <a:srgbClr val="0433FF"/>
                </a:solidFill>
              </a:defRPr>
            </a:pPr>
            <a:r>
              <a:t>CONCULSION (from experience):  Yes, develop mainstreaming provision </a:t>
            </a:r>
            <a:r>
              <a:rPr u="sng"/>
              <a:t>with specialist support</a:t>
            </a:r>
            <a:r>
              <a:t> AND keep open Schools for the Deaf, Units /Resource Centres- so every deaf child can be </a:t>
            </a:r>
            <a:r>
              <a:rPr u="sng"/>
              <a:t>successfully educated.</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What have we learned?"/>
          <p:cNvSpPr txBox="1">
            <a:spLocks noGrp="1"/>
          </p:cNvSpPr>
          <p:nvPr>
            <p:ph type="title"/>
          </p:nvPr>
        </p:nvSpPr>
        <p:spPr>
          <a:xfrm>
            <a:off x="952500" y="254000"/>
            <a:ext cx="11099800" cy="1151554"/>
          </a:xfrm>
          <a:prstGeom prst="rect">
            <a:avLst/>
          </a:prstGeom>
        </p:spPr>
        <p:txBody>
          <a:bodyPr/>
          <a:lstStyle>
            <a:lvl1pPr>
              <a:defRPr sz="5000">
                <a:solidFill>
                  <a:srgbClr val="0433FF"/>
                </a:solidFill>
              </a:defRPr>
            </a:lvl1pPr>
          </a:lstStyle>
          <a:p>
            <a:r>
              <a:t>What have we learned?</a:t>
            </a:r>
          </a:p>
        </p:txBody>
      </p:sp>
      <p:sp>
        <p:nvSpPr>
          <p:cNvPr id="154" name="1960s the majority of deaf pupils were educated in special schools for the deaf.…"/>
          <p:cNvSpPr txBox="1">
            <a:spLocks noGrp="1"/>
          </p:cNvSpPr>
          <p:nvPr>
            <p:ph type="body" idx="1"/>
          </p:nvPr>
        </p:nvSpPr>
        <p:spPr>
          <a:xfrm>
            <a:off x="952500" y="1714293"/>
            <a:ext cx="11099800" cy="7579032"/>
          </a:xfrm>
          <a:prstGeom prst="rect">
            <a:avLst/>
          </a:prstGeom>
        </p:spPr>
        <p:txBody>
          <a:bodyPr/>
          <a:lstStyle/>
          <a:p>
            <a:pPr marL="382270" indent="-382270" defTabSz="502412">
              <a:spcBef>
                <a:spcPts val="3600"/>
              </a:spcBef>
              <a:defRPr sz="2752">
                <a:solidFill>
                  <a:srgbClr val="0433FF"/>
                </a:solidFill>
              </a:defRPr>
            </a:pPr>
            <a:r>
              <a:t>1960s the majority of deaf pupils were educated in special schools for the deaf.</a:t>
            </a:r>
          </a:p>
          <a:p>
            <a:pPr marL="382270" indent="-382270" defTabSz="502412">
              <a:spcBef>
                <a:spcPts val="3600"/>
              </a:spcBef>
              <a:defRPr sz="2752">
                <a:solidFill>
                  <a:srgbClr val="0433FF"/>
                </a:solidFill>
              </a:defRPr>
            </a:pPr>
            <a:r>
              <a:t> 2010 onwards the majority of deaf pupils are being educated in mainstream.</a:t>
            </a:r>
          </a:p>
          <a:p>
            <a:pPr marL="0" indent="0" defTabSz="502412">
              <a:spcBef>
                <a:spcPts val="3600"/>
              </a:spcBef>
              <a:buSzTx/>
              <a:buNone/>
              <a:defRPr sz="2752">
                <a:solidFill>
                  <a:srgbClr val="0433FF"/>
                </a:solidFill>
              </a:defRPr>
            </a:pPr>
            <a:r>
              <a:t>This has not been simple or easy.</a:t>
            </a:r>
          </a:p>
          <a:p>
            <a:pPr marL="0" indent="0" defTabSz="502412">
              <a:spcBef>
                <a:spcPts val="3600"/>
              </a:spcBef>
              <a:buSzTx/>
              <a:buNone/>
              <a:defRPr sz="2752">
                <a:solidFill>
                  <a:srgbClr val="0433FF"/>
                </a:solidFill>
              </a:defRPr>
            </a:pPr>
            <a:r>
              <a:t>Each development has merit but always with problems to be solved.</a:t>
            </a:r>
          </a:p>
          <a:p>
            <a:pPr marL="0" indent="0" defTabSz="502412">
              <a:spcBef>
                <a:spcPts val="3600"/>
              </a:spcBef>
              <a:buSzTx/>
              <a:buNone/>
              <a:defRPr sz="2752">
                <a:solidFill>
                  <a:srgbClr val="0433FF"/>
                </a:solidFill>
              </a:defRPr>
            </a:pPr>
            <a:r>
              <a:t>Our Conclusion - </a:t>
            </a:r>
            <a:r>
              <a:rPr b="1"/>
              <a:t>there is no one approach that is best for all, so:</a:t>
            </a:r>
          </a:p>
          <a:p>
            <a:pPr marL="0" indent="0" defTabSz="502412">
              <a:spcBef>
                <a:spcPts val="3600"/>
              </a:spcBef>
              <a:buSzTx/>
              <a:buNone/>
              <a:defRPr sz="2752">
                <a:solidFill>
                  <a:srgbClr val="0433FF"/>
                </a:solidFill>
              </a:defRPr>
            </a:pPr>
            <a:r>
              <a:rPr b="1"/>
              <a:t>- develop mainstream with specialist support, </a:t>
            </a:r>
          </a:p>
          <a:p>
            <a:pPr marL="0" indent="0" defTabSz="502412">
              <a:spcBef>
                <a:spcPts val="3600"/>
              </a:spcBef>
              <a:buSzTx/>
              <a:buNone/>
              <a:defRPr sz="2752">
                <a:solidFill>
                  <a:srgbClr val="0433FF"/>
                </a:solidFill>
              </a:defRPr>
            </a:pPr>
            <a:r>
              <a:rPr b="1"/>
              <a:t>- keep Deaf Schools open,</a:t>
            </a:r>
          </a:p>
          <a:p>
            <a:pPr marL="0" indent="0" defTabSz="502412">
              <a:spcBef>
                <a:spcPts val="3600"/>
              </a:spcBef>
              <a:buSzTx/>
              <a:buNone/>
              <a:defRPr sz="2752">
                <a:solidFill>
                  <a:srgbClr val="0433FF"/>
                </a:solidFill>
              </a:defRPr>
            </a:pPr>
            <a:r>
              <a:rPr b="1"/>
              <a:t>- and continue training for Teachers of the Deaf</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choices…"/>
          <p:cNvSpPr txBox="1">
            <a:spLocks noGrp="1"/>
          </p:cNvSpPr>
          <p:nvPr>
            <p:ph type="body" sz="half" idx="4294967295"/>
          </p:nvPr>
        </p:nvSpPr>
        <p:spPr>
          <a:xfrm>
            <a:off x="427102" y="5369571"/>
            <a:ext cx="11099803" cy="4230761"/>
          </a:xfrm>
          <a:prstGeom prst="rect">
            <a:avLst/>
          </a:prstGeom>
        </p:spPr>
        <p:txBody>
          <a:bodyPr/>
          <a:lstStyle/>
          <a:p>
            <a:pPr marL="413384" indent="-413384" defTabSz="543305">
              <a:spcBef>
                <a:spcPts val="3900"/>
              </a:spcBef>
              <a:defRPr sz="2900">
                <a:solidFill>
                  <a:srgbClr val="0433FF"/>
                </a:solidFill>
              </a:defRPr>
            </a:pPr>
            <a:r>
              <a:rPr b="1"/>
              <a:t>choices</a:t>
            </a:r>
          </a:p>
          <a:p>
            <a:pPr marL="413384" indent="-413384" defTabSz="543305">
              <a:spcBef>
                <a:spcPts val="3900"/>
              </a:spcBef>
              <a:defRPr sz="2900">
                <a:solidFill>
                  <a:srgbClr val="0433FF"/>
                </a:solidFill>
              </a:defRPr>
            </a:pPr>
            <a:r>
              <a:rPr b="1"/>
              <a:t>Pupils can move</a:t>
            </a:r>
            <a:r>
              <a:t>, depending on </a:t>
            </a:r>
            <a:r>
              <a:rPr u="sng"/>
              <a:t>success (not failure)</a:t>
            </a:r>
            <a:r>
              <a:t>,</a:t>
            </a:r>
          </a:p>
          <a:p>
            <a:pPr marL="413384" indent="-413384" defTabSz="543305">
              <a:spcBef>
                <a:spcPts val="3900"/>
              </a:spcBef>
              <a:defRPr sz="2900">
                <a:solidFill>
                  <a:srgbClr val="0433FF"/>
                </a:solidFill>
              </a:defRPr>
            </a:pPr>
            <a:r>
              <a:rPr b="1"/>
              <a:t>Skills and availability of professionals</a:t>
            </a:r>
            <a:r>
              <a:t>: Teachers of the Deaf, in-class Support staff (CSWs)</a:t>
            </a:r>
          </a:p>
        </p:txBody>
      </p:sp>
      <p:grpSp>
        <p:nvGrpSpPr>
          <p:cNvPr id="159" name="Deaf children and students in mainstream schools with specialist support"/>
          <p:cNvGrpSpPr/>
          <p:nvPr/>
        </p:nvGrpSpPr>
        <p:grpSpPr>
          <a:xfrm>
            <a:off x="885428" y="2195624"/>
            <a:ext cx="2415582" cy="2926743"/>
            <a:chOff x="0" y="0"/>
            <a:chExt cx="2415581" cy="2926742"/>
          </a:xfrm>
        </p:grpSpPr>
        <p:sp>
          <p:nvSpPr>
            <p:cNvPr id="157" name="Rectangle"/>
            <p:cNvSpPr/>
            <p:nvPr/>
          </p:nvSpPr>
          <p:spPr>
            <a:xfrm>
              <a:off x="-1" y="-1"/>
              <a:ext cx="2415583" cy="2926744"/>
            </a:xfrm>
            <a:prstGeom prst="rect">
              <a:avLst/>
            </a:prstGeom>
            <a:solidFill>
              <a:srgbClr val="76D6FF"/>
            </a:solidFill>
            <a:ln w="12700" cap="flat">
              <a:noFill/>
              <a:miter lim="400000"/>
            </a:ln>
            <a:effectLst/>
          </p:spPr>
          <p:txBody>
            <a:bodyPr wrap="square" lIns="50800" tIns="50800" rIns="50800" bIns="50800" numCol="1" anchor="ctr">
              <a:noAutofit/>
            </a:bodyPr>
            <a:lstStyle/>
            <a:p>
              <a:pPr>
                <a:defRPr sz="2200"/>
              </a:pPr>
              <a:endParaRPr/>
            </a:p>
          </p:txBody>
        </p:sp>
        <p:sp>
          <p:nvSpPr>
            <p:cNvPr id="158" name="Deaf pupils in mainstream schools with specialist support"/>
            <p:cNvSpPr txBox="1"/>
            <p:nvPr/>
          </p:nvSpPr>
          <p:spPr>
            <a:xfrm>
              <a:off x="-1" y="559373"/>
              <a:ext cx="2415583" cy="180799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2200">
                  <a:solidFill>
                    <a:srgbClr val="0433FF"/>
                  </a:solidFill>
                </a:defRPr>
              </a:lvl1pPr>
            </a:lstStyle>
            <a:p>
              <a:r>
                <a:t>Deaf pupils in mainstream schools with specialist support</a:t>
              </a:r>
            </a:p>
          </p:txBody>
        </p:sp>
      </p:grpSp>
      <p:grpSp>
        <p:nvGrpSpPr>
          <p:cNvPr id="162" name="Units attached to mainstream schools…"/>
          <p:cNvGrpSpPr/>
          <p:nvPr/>
        </p:nvGrpSpPr>
        <p:grpSpPr>
          <a:xfrm>
            <a:off x="4860401" y="2088990"/>
            <a:ext cx="2233204" cy="3140011"/>
            <a:chOff x="0" y="0"/>
            <a:chExt cx="2233203" cy="3140010"/>
          </a:xfrm>
        </p:grpSpPr>
        <p:sp>
          <p:nvSpPr>
            <p:cNvPr id="160" name="Rounded Rectangle"/>
            <p:cNvSpPr/>
            <p:nvPr/>
          </p:nvSpPr>
          <p:spPr>
            <a:xfrm>
              <a:off x="0" y="0"/>
              <a:ext cx="2233204" cy="3140011"/>
            </a:xfrm>
            <a:prstGeom prst="roundRect">
              <a:avLst>
                <a:gd name="adj" fmla="val 14143"/>
              </a:avLst>
            </a:prstGeom>
            <a:solidFill>
              <a:srgbClr val="76D6FF"/>
            </a:solidFill>
            <a:ln w="12700" cap="flat">
              <a:noFill/>
              <a:miter lim="400000"/>
            </a:ln>
            <a:effectLst/>
          </p:spPr>
          <p:txBody>
            <a:bodyPr wrap="square" lIns="50800" tIns="50800" rIns="50800" bIns="50800" numCol="1" anchor="ctr">
              <a:noAutofit/>
            </a:bodyPr>
            <a:lstStyle/>
            <a:p>
              <a:pPr>
                <a:defRPr sz="2200"/>
              </a:pPr>
              <a:endParaRPr/>
            </a:p>
          </p:txBody>
        </p:sp>
        <p:sp>
          <p:nvSpPr>
            <p:cNvPr id="161" name="Units attached to mainstream schools…"/>
            <p:cNvSpPr txBox="1"/>
            <p:nvPr/>
          </p:nvSpPr>
          <p:spPr>
            <a:xfrm>
              <a:off x="92507" y="323107"/>
              <a:ext cx="2048189" cy="249379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p>
              <a:pPr>
                <a:defRPr sz="2200" b="0">
                  <a:solidFill>
                    <a:srgbClr val="FFFFFF"/>
                  </a:solidFill>
                  <a:latin typeface="+mn-lt"/>
                  <a:ea typeface="+mn-ea"/>
                  <a:cs typeface="+mn-cs"/>
                  <a:sym typeface="Helvetica Neue Medium"/>
                </a:defRPr>
              </a:pPr>
              <a:endParaRPr/>
            </a:p>
            <a:p>
              <a:pPr>
                <a:defRPr sz="2200">
                  <a:solidFill>
                    <a:srgbClr val="0433FF"/>
                  </a:solidFill>
                </a:defRPr>
              </a:pPr>
              <a:r>
                <a:t>Units attached to mainstream schools </a:t>
              </a:r>
            </a:p>
            <a:p>
              <a:pPr>
                <a:defRPr sz="2200">
                  <a:solidFill>
                    <a:srgbClr val="0433FF"/>
                  </a:solidFill>
                </a:defRPr>
              </a:pPr>
              <a:r>
                <a:t>(pupils and professionals less isolated)</a:t>
              </a:r>
            </a:p>
          </p:txBody>
        </p:sp>
      </p:grpSp>
      <p:grpSp>
        <p:nvGrpSpPr>
          <p:cNvPr id="165" name="Deaf schools for day and residential pupils - intake has changed"/>
          <p:cNvGrpSpPr/>
          <p:nvPr/>
        </p:nvGrpSpPr>
        <p:grpSpPr>
          <a:xfrm>
            <a:off x="8539396" y="2017136"/>
            <a:ext cx="2769397" cy="3283720"/>
            <a:chOff x="0" y="0"/>
            <a:chExt cx="2769395" cy="3283718"/>
          </a:xfrm>
        </p:grpSpPr>
        <p:sp>
          <p:nvSpPr>
            <p:cNvPr id="163" name="Oval"/>
            <p:cNvSpPr/>
            <p:nvPr/>
          </p:nvSpPr>
          <p:spPr>
            <a:xfrm>
              <a:off x="0" y="-1"/>
              <a:ext cx="2769396" cy="3283720"/>
            </a:xfrm>
            <a:prstGeom prst="ellipse">
              <a:avLst/>
            </a:prstGeom>
            <a:solidFill>
              <a:srgbClr val="76D6FF"/>
            </a:solidFill>
            <a:ln w="12700" cap="flat">
              <a:noFill/>
              <a:miter lim="400000"/>
            </a:ln>
            <a:effectLst/>
          </p:spPr>
          <p:txBody>
            <a:bodyPr wrap="square" lIns="50800" tIns="50800" rIns="50800" bIns="50800" numCol="1" anchor="ctr">
              <a:noAutofit/>
            </a:bodyPr>
            <a:lstStyle/>
            <a:p>
              <a:pPr>
                <a:defRPr sz="2200"/>
              </a:pPr>
              <a:endParaRPr/>
            </a:p>
          </p:txBody>
        </p:sp>
        <p:sp>
          <p:nvSpPr>
            <p:cNvPr id="164" name="Deaf schools for day and residential pupils"/>
            <p:cNvSpPr txBox="1"/>
            <p:nvPr/>
          </p:nvSpPr>
          <p:spPr>
            <a:xfrm>
              <a:off x="405569" y="909311"/>
              <a:ext cx="1958257" cy="146509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2200">
                  <a:solidFill>
                    <a:srgbClr val="0433FF"/>
                  </a:solidFill>
                </a:defRPr>
              </a:lvl1pPr>
            </a:lstStyle>
            <a:p>
              <a:r>
                <a:t>Deaf schools for day and residential pupils</a:t>
              </a:r>
            </a:p>
          </p:txBody>
        </p:sp>
      </p:grpSp>
      <p:sp>
        <p:nvSpPr>
          <p:cNvPr id="166" name="Updated model of education - language and communication"/>
          <p:cNvSpPr txBox="1"/>
          <p:nvPr/>
        </p:nvSpPr>
        <p:spPr>
          <a:xfrm>
            <a:off x="935707" y="305271"/>
            <a:ext cx="11133386" cy="1286173"/>
          </a:xfrm>
          <a:prstGeom prst="rect">
            <a:avLst/>
          </a:prstGeom>
          <a:solidFill>
            <a:srgbClr val="73FD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pPr>
              <a:defRPr sz="3100" b="0">
                <a:solidFill>
                  <a:srgbClr val="0433FF"/>
                </a:solidFill>
                <a:latin typeface="+mn-lt"/>
                <a:ea typeface="+mn-ea"/>
                <a:cs typeface="+mn-cs"/>
                <a:sym typeface="Helvetica Neue Medium"/>
              </a:defRPr>
            </a:pPr>
            <a:r>
              <a:t>Current model of education (UK +) - keep all provision -</a:t>
            </a:r>
          </a:p>
          <a:p>
            <a:pPr>
              <a:defRPr sz="3100" b="0">
                <a:solidFill>
                  <a:srgbClr val="0433FF"/>
                </a:solidFill>
                <a:latin typeface="+mn-lt"/>
                <a:ea typeface="+mn-ea"/>
                <a:cs typeface="+mn-cs"/>
                <a:sym typeface="Helvetica Neue Medium"/>
              </a:defRPr>
            </a:pPr>
            <a:r>
              <a:t>Always consider language and communication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ommunication Support Workers (CSWs)"/>
          <p:cNvSpPr txBox="1">
            <a:spLocks noGrp="1"/>
          </p:cNvSpPr>
          <p:nvPr>
            <p:ph type="title"/>
          </p:nvPr>
        </p:nvSpPr>
        <p:spPr>
          <a:prstGeom prst="rect">
            <a:avLst/>
          </a:prstGeom>
        </p:spPr>
        <p:txBody>
          <a:bodyPr/>
          <a:lstStyle>
            <a:lvl1pPr>
              <a:defRPr sz="5000">
                <a:solidFill>
                  <a:srgbClr val="0433FF"/>
                </a:solidFill>
              </a:defRPr>
            </a:lvl1pPr>
          </a:lstStyle>
          <a:p>
            <a:r>
              <a:t>Communication Support Workers (CSWs)</a:t>
            </a:r>
          </a:p>
        </p:txBody>
      </p:sp>
      <p:sp>
        <p:nvSpPr>
          <p:cNvPr id="169" name="A new profession evolved as a result of Inclusion of deaf pupils in mainstream.  There is a training course with qualifications.…"/>
          <p:cNvSpPr txBox="1">
            <a:spLocks noGrp="1"/>
          </p:cNvSpPr>
          <p:nvPr>
            <p:ph type="body" idx="1"/>
          </p:nvPr>
        </p:nvSpPr>
        <p:spPr>
          <a:xfrm>
            <a:off x="367010" y="2590800"/>
            <a:ext cx="11685290" cy="6968431"/>
          </a:xfrm>
          <a:prstGeom prst="rect">
            <a:avLst/>
          </a:prstGeom>
        </p:spPr>
        <p:txBody>
          <a:bodyPr/>
          <a:lstStyle/>
          <a:p>
            <a:pPr marL="0" indent="0" defTabSz="397763">
              <a:spcBef>
                <a:spcPts val="0"/>
              </a:spcBef>
              <a:buSzTx/>
              <a:buNone/>
              <a:defRPr sz="2610" b="1">
                <a:solidFill>
                  <a:srgbClr val="0433FF"/>
                </a:solidFill>
                <a:latin typeface="Arial"/>
                <a:ea typeface="Arial"/>
                <a:cs typeface="Arial"/>
                <a:sym typeface="Arial"/>
              </a:defRPr>
            </a:pPr>
            <a:r>
              <a:t>A new profession evolved as a result of Inclusion of deaf pupils in mainstream.  There is a training course with qualifications.</a:t>
            </a:r>
          </a:p>
          <a:p>
            <a:pPr marL="0" indent="0" defTabSz="397763">
              <a:spcBef>
                <a:spcPts val="0"/>
              </a:spcBef>
              <a:buSzTx/>
              <a:buNone/>
              <a:defRPr sz="2262">
                <a:solidFill>
                  <a:srgbClr val="0433FF"/>
                </a:solidFill>
                <a:latin typeface="Arial"/>
                <a:ea typeface="Arial"/>
                <a:cs typeface="Arial"/>
                <a:sym typeface="Arial"/>
              </a:defRPr>
            </a:pPr>
            <a:endParaRPr/>
          </a:p>
          <a:p>
            <a:pPr marL="0" indent="0" defTabSz="397763">
              <a:spcBef>
                <a:spcPts val="0"/>
              </a:spcBef>
              <a:buSzTx/>
              <a:buNone/>
              <a:defRPr sz="2262">
                <a:solidFill>
                  <a:srgbClr val="0433FF"/>
                </a:solidFill>
                <a:latin typeface="Arial"/>
                <a:ea typeface="Arial"/>
                <a:cs typeface="Arial"/>
                <a:sym typeface="Arial"/>
              </a:defRPr>
            </a:pPr>
            <a:r>
              <a:t>A </a:t>
            </a:r>
            <a:r>
              <a:rPr b="1"/>
              <a:t>Communication Support Worker</a:t>
            </a:r>
            <a:r>
              <a:t> (</a:t>
            </a:r>
            <a:r>
              <a:rPr b="1"/>
              <a:t>CSW</a:t>
            </a:r>
            <a:r>
              <a:t>) within ALL educational settings:</a:t>
            </a:r>
          </a:p>
          <a:p>
            <a:pPr marL="0" indent="0" defTabSz="397763">
              <a:spcBef>
                <a:spcPts val="0"/>
              </a:spcBef>
              <a:buSzTx/>
              <a:buNone/>
              <a:defRPr sz="2262">
                <a:solidFill>
                  <a:srgbClr val="0433FF"/>
                </a:solidFill>
                <a:latin typeface="Arial"/>
                <a:ea typeface="Arial"/>
                <a:cs typeface="Arial"/>
                <a:sym typeface="Arial"/>
              </a:defRPr>
            </a:pPr>
            <a:endParaRPr/>
          </a:p>
          <a:p>
            <a:pPr marL="314205" indent="-314205" defTabSz="397763">
              <a:spcBef>
                <a:spcPts val="0"/>
              </a:spcBef>
              <a:defRPr sz="2262">
                <a:solidFill>
                  <a:srgbClr val="0433FF"/>
                </a:solidFill>
                <a:latin typeface="Arial"/>
                <a:ea typeface="Arial"/>
                <a:cs typeface="Arial"/>
                <a:sym typeface="Arial"/>
              </a:defRPr>
            </a:pPr>
            <a:r>
              <a:t>enables access to </a:t>
            </a:r>
            <a:r>
              <a:rPr b="1"/>
              <a:t>communication.</a:t>
            </a:r>
            <a:r>
              <a:t> </a:t>
            </a:r>
          </a:p>
          <a:p>
            <a:pPr marL="314205" indent="-314205" defTabSz="397763">
              <a:spcBef>
                <a:spcPts val="0"/>
              </a:spcBef>
              <a:defRPr sz="2262">
                <a:solidFill>
                  <a:srgbClr val="0433FF"/>
                </a:solidFill>
                <a:latin typeface="Arial"/>
                <a:ea typeface="Arial"/>
                <a:cs typeface="Arial"/>
                <a:sym typeface="Arial"/>
              </a:defRPr>
            </a:pPr>
            <a:endParaRPr/>
          </a:p>
          <a:p>
            <a:pPr marL="314205" indent="-314205" defTabSz="397763">
              <a:spcBef>
                <a:spcPts val="0"/>
              </a:spcBef>
              <a:defRPr sz="2262">
                <a:solidFill>
                  <a:srgbClr val="0433FF"/>
                </a:solidFill>
                <a:latin typeface="Arial"/>
                <a:ea typeface="Arial"/>
                <a:cs typeface="Arial"/>
                <a:sym typeface="Arial"/>
              </a:defRPr>
            </a:pPr>
            <a:r>
              <a:t>uses </a:t>
            </a:r>
            <a:r>
              <a:rPr b="1"/>
              <a:t>support</a:t>
            </a:r>
            <a:r>
              <a:t> strategies and </a:t>
            </a:r>
            <a:r>
              <a:rPr b="1"/>
              <a:t>communication</a:t>
            </a:r>
            <a:r>
              <a:t> modes to </a:t>
            </a:r>
            <a:r>
              <a:rPr u="sng"/>
              <a:t>match each pupil’s needs. </a:t>
            </a:r>
          </a:p>
          <a:p>
            <a:pPr marL="314205" indent="-314205" defTabSz="397763">
              <a:spcBef>
                <a:spcPts val="0"/>
              </a:spcBef>
              <a:defRPr sz="2262">
                <a:solidFill>
                  <a:srgbClr val="0433FF"/>
                </a:solidFill>
                <a:latin typeface="Arial"/>
                <a:ea typeface="Arial"/>
                <a:cs typeface="Arial"/>
                <a:sym typeface="Arial"/>
              </a:defRPr>
            </a:pPr>
            <a:endParaRPr u="sng"/>
          </a:p>
          <a:p>
            <a:pPr marL="314205" indent="-314205" defTabSz="397763">
              <a:spcBef>
                <a:spcPts val="0"/>
              </a:spcBef>
              <a:defRPr sz="2262">
                <a:solidFill>
                  <a:srgbClr val="0433FF"/>
                </a:solidFill>
                <a:latin typeface="Arial"/>
                <a:ea typeface="Arial"/>
                <a:cs typeface="Arial"/>
                <a:sym typeface="Arial"/>
              </a:defRPr>
            </a:pPr>
            <a:r>
              <a:t>Liaises with other professionals: Teachers of the Deaf, audiologists, teachers, lecturers, other CSWs and team leaders</a:t>
            </a:r>
          </a:p>
          <a:p>
            <a:pPr marL="314205" indent="-314205" defTabSz="397763">
              <a:spcBef>
                <a:spcPts val="0"/>
              </a:spcBef>
              <a:defRPr sz="2262">
                <a:solidFill>
                  <a:srgbClr val="0433FF"/>
                </a:solidFill>
                <a:latin typeface="Arial"/>
                <a:ea typeface="Arial"/>
                <a:cs typeface="Arial"/>
                <a:sym typeface="Arial"/>
              </a:defRPr>
            </a:pPr>
            <a:endParaRPr/>
          </a:p>
          <a:p>
            <a:pPr marL="314205" indent="-314205" defTabSz="397763">
              <a:spcBef>
                <a:spcPts val="0"/>
              </a:spcBef>
              <a:defRPr sz="2262">
                <a:solidFill>
                  <a:srgbClr val="0433FF"/>
                </a:solidFill>
                <a:latin typeface="Arial"/>
                <a:ea typeface="Arial"/>
                <a:cs typeface="Arial"/>
                <a:sym typeface="Arial"/>
              </a:defRPr>
            </a:pPr>
            <a:r>
              <a:t>Follows a professional Code of Practice</a:t>
            </a:r>
          </a:p>
          <a:p>
            <a:pPr marL="0" indent="0" defTabSz="397763">
              <a:spcBef>
                <a:spcPts val="0"/>
              </a:spcBef>
              <a:buSzTx/>
              <a:buNone/>
              <a:defRPr sz="2262">
                <a:solidFill>
                  <a:srgbClr val="0433FF"/>
                </a:solidFill>
                <a:latin typeface="Arial"/>
                <a:ea typeface="Arial"/>
                <a:cs typeface="Arial"/>
                <a:sym typeface="Arial"/>
              </a:defRPr>
            </a:pPr>
            <a:endParaRPr/>
          </a:p>
          <a:p>
            <a:pPr marL="0" indent="0" defTabSz="397763">
              <a:spcBef>
                <a:spcPts val="0"/>
              </a:spcBef>
              <a:buSzTx/>
              <a:buNone/>
              <a:defRPr sz="2262">
                <a:solidFill>
                  <a:srgbClr val="0433FF"/>
                </a:solidFill>
                <a:latin typeface="Arial"/>
                <a:ea typeface="Arial"/>
                <a:cs typeface="Arial"/>
                <a:sym typeface="Arial"/>
              </a:defRPr>
            </a:pPr>
            <a:r>
              <a:t>The CSW Qualification includes - Knowledge of Deafness,Language development, Deaf Culture, Hearing aids - Audiology, Classroom management, Deaf Awareness for teachers, other staff and hearing pupils.</a:t>
            </a:r>
          </a:p>
          <a:p>
            <a:pPr marL="0" indent="0" defTabSz="397763">
              <a:spcBef>
                <a:spcPts val="0"/>
              </a:spcBef>
              <a:buSzTx/>
              <a:buNone/>
              <a:defRPr sz="2262">
                <a:solidFill>
                  <a:srgbClr val="0433FF"/>
                </a:solidFill>
                <a:latin typeface="Arial"/>
                <a:ea typeface="Arial"/>
                <a:cs typeface="Arial"/>
                <a:sym typeface="Arial"/>
              </a:defRPr>
            </a:pPr>
            <a:endParaRPr/>
          </a:p>
          <a:p>
            <a:pPr marL="0" indent="0" defTabSz="397763">
              <a:spcBef>
                <a:spcPts val="0"/>
              </a:spcBef>
              <a:buSzTx/>
              <a:buNone/>
              <a:defRPr sz="2262">
                <a:solidFill>
                  <a:srgbClr val="0433FF"/>
                </a:solidFill>
                <a:latin typeface="Arial"/>
                <a:ea typeface="Arial"/>
                <a:cs typeface="Arial"/>
                <a:sym typeface="Arial"/>
              </a:defRPr>
            </a:pPr>
            <a:r>
              <a:t>CSWs have additional qualifications: Sign language, Lip- speaking (clear speech), Note-taking, Cued Speech.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ommunication…"/>
          <p:cNvSpPr/>
          <p:nvPr/>
        </p:nvSpPr>
        <p:spPr>
          <a:xfrm>
            <a:off x="5321151" y="2606625"/>
            <a:ext cx="3111352" cy="3114725"/>
          </a:xfrm>
          <a:prstGeom prst="ellipse">
            <a:avLst/>
          </a:prstGeom>
          <a:solidFill>
            <a:schemeClr val="accent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defRPr sz="2800">
                <a:solidFill>
                  <a:srgbClr val="011993"/>
                </a:solidFill>
              </a:defRPr>
            </a:pPr>
            <a:r>
              <a:t>Communication</a:t>
            </a:r>
          </a:p>
          <a:p>
            <a:pPr>
              <a:defRPr sz="2800">
                <a:solidFill>
                  <a:srgbClr val="011993"/>
                </a:solidFill>
              </a:defRPr>
            </a:pPr>
            <a:r>
              <a:t>Support Workers</a:t>
            </a:r>
          </a:p>
        </p:txBody>
      </p:sp>
      <p:sp>
        <p:nvSpPr>
          <p:cNvPr id="172" name="Accesses all communication:…"/>
          <p:cNvSpPr txBox="1"/>
          <p:nvPr/>
        </p:nvSpPr>
        <p:spPr>
          <a:xfrm>
            <a:off x="291388" y="747104"/>
            <a:ext cx="4873808" cy="2887292"/>
          </a:xfrm>
          <a:prstGeom prst="rect">
            <a:avLst/>
          </a:prstGeom>
          <a:ln w="63500">
            <a:solidFill>
              <a:srgbClr val="7A81FF"/>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lvl="4" indent="0" algn="l" defTabSz="457200">
              <a:defRPr sz="2600" b="0" u="sng">
                <a:solidFill>
                  <a:srgbClr val="0433FF"/>
                </a:solidFill>
                <a:latin typeface="Arial"/>
                <a:ea typeface="Arial"/>
                <a:cs typeface="Arial"/>
                <a:sym typeface="Arial"/>
              </a:defRPr>
            </a:pPr>
            <a:r>
              <a:t>Accesses all communication:</a:t>
            </a:r>
          </a:p>
          <a:p>
            <a:pPr lvl="4" indent="0" algn="l" defTabSz="457200">
              <a:defRPr sz="2000" b="0">
                <a:solidFill>
                  <a:srgbClr val="0433FF"/>
                </a:solidFill>
                <a:latin typeface="Arial"/>
                <a:ea typeface="Arial"/>
                <a:cs typeface="Arial"/>
                <a:sym typeface="Arial"/>
              </a:defRPr>
            </a:pPr>
            <a:r>
              <a:t>-teacher to deaf pupil</a:t>
            </a:r>
          </a:p>
          <a:p>
            <a:pPr lvl="4" indent="0" algn="l" defTabSz="457200">
              <a:defRPr sz="2000" b="0">
                <a:solidFill>
                  <a:srgbClr val="0433FF"/>
                </a:solidFill>
                <a:latin typeface="Arial"/>
                <a:ea typeface="Arial"/>
                <a:cs typeface="Arial"/>
                <a:sym typeface="Arial"/>
              </a:defRPr>
            </a:pPr>
            <a:r>
              <a:t>-deaf pupil to teacher</a:t>
            </a:r>
          </a:p>
          <a:p>
            <a:pPr lvl="4" indent="0" algn="l" defTabSz="457200">
              <a:defRPr sz="2000" b="0">
                <a:solidFill>
                  <a:srgbClr val="0433FF"/>
                </a:solidFill>
                <a:latin typeface="Arial"/>
                <a:ea typeface="Arial"/>
                <a:cs typeface="Arial"/>
                <a:sym typeface="Arial"/>
              </a:defRPr>
            </a:pPr>
            <a:r>
              <a:t>-deaf pupil to other children</a:t>
            </a:r>
          </a:p>
          <a:p>
            <a:pPr lvl="4" indent="0" algn="l" defTabSz="457200">
              <a:defRPr sz="2000" b="0">
                <a:solidFill>
                  <a:srgbClr val="0433FF"/>
                </a:solidFill>
                <a:latin typeface="Arial"/>
                <a:ea typeface="Arial"/>
                <a:cs typeface="Arial"/>
                <a:sym typeface="Arial"/>
              </a:defRPr>
            </a:pPr>
            <a:r>
              <a:t>-other children to deaf pupil</a:t>
            </a:r>
          </a:p>
          <a:p>
            <a:pPr lvl="4" indent="0" algn="l" defTabSz="457200">
              <a:defRPr sz="2000" b="0">
                <a:solidFill>
                  <a:srgbClr val="0433FF"/>
                </a:solidFill>
                <a:latin typeface="Arial"/>
                <a:ea typeface="Arial"/>
                <a:cs typeface="Arial"/>
                <a:sym typeface="Arial"/>
              </a:defRPr>
            </a:pPr>
            <a:r>
              <a:t>-other staff to deaf pupil</a:t>
            </a:r>
          </a:p>
          <a:p>
            <a:pPr lvl="4" indent="0" algn="l" defTabSz="457200">
              <a:defRPr sz="2000" b="0">
                <a:solidFill>
                  <a:srgbClr val="0433FF"/>
                </a:solidFill>
                <a:latin typeface="Arial"/>
                <a:ea typeface="Arial"/>
                <a:cs typeface="Arial"/>
                <a:sym typeface="Arial"/>
              </a:defRPr>
            </a:pPr>
            <a:r>
              <a:t>-deaf pupil to everybody</a:t>
            </a:r>
          </a:p>
          <a:p>
            <a:pPr lvl="4" indent="0" algn="l" defTabSz="457200">
              <a:defRPr sz="2000" b="0">
                <a:solidFill>
                  <a:srgbClr val="0433FF"/>
                </a:solidFill>
                <a:latin typeface="Arial"/>
                <a:ea typeface="Arial"/>
                <a:cs typeface="Arial"/>
                <a:sym typeface="Arial"/>
              </a:defRPr>
            </a:pPr>
            <a:r>
              <a:t>-film/ recordings etc to deaf pupil</a:t>
            </a:r>
          </a:p>
          <a:p>
            <a:pPr lvl="4" indent="0" algn="l" defTabSz="457200">
              <a:defRPr sz="2000" b="0">
                <a:solidFill>
                  <a:srgbClr val="0433FF"/>
                </a:solidFill>
                <a:latin typeface="Arial"/>
                <a:ea typeface="Arial"/>
                <a:cs typeface="Arial"/>
                <a:sym typeface="Arial"/>
              </a:defRPr>
            </a:pPr>
            <a:r>
              <a:t>-written texts to deaf pupil</a:t>
            </a:r>
          </a:p>
        </p:txBody>
      </p:sp>
      <p:sp>
        <p:nvSpPr>
          <p:cNvPr id="173" name="Ability to use all communication modes"/>
          <p:cNvSpPr txBox="1"/>
          <p:nvPr/>
        </p:nvSpPr>
        <p:spPr>
          <a:xfrm>
            <a:off x="8736888" y="2798267"/>
            <a:ext cx="4002568" cy="893166"/>
          </a:xfrm>
          <a:prstGeom prst="rect">
            <a:avLst/>
          </a:prstGeom>
          <a:ln w="63500">
            <a:solidFill>
              <a:srgbClr val="7A81FF"/>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b="0">
                <a:solidFill>
                  <a:srgbClr val="0433FF"/>
                </a:solidFill>
              </a:defRPr>
            </a:lvl1pPr>
          </a:lstStyle>
          <a:p>
            <a:r>
              <a:t>Ability to use all communication modes</a:t>
            </a:r>
          </a:p>
        </p:txBody>
      </p:sp>
      <p:sp>
        <p:nvSpPr>
          <p:cNvPr id="174" name="Able to match support…"/>
          <p:cNvSpPr txBox="1"/>
          <p:nvPr/>
        </p:nvSpPr>
        <p:spPr>
          <a:xfrm>
            <a:off x="8851188" y="4601667"/>
            <a:ext cx="4066068" cy="893166"/>
          </a:xfrm>
          <a:prstGeom prst="rect">
            <a:avLst/>
          </a:prstGeom>
          <a:ln w="63500">
            <a:solidFill>
              <a:srgbClr val="7A81FF"/>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b="0">
                <a:solidFill>
                  <a:srgbClr val="0433FF"/>
                </a:solidFill>
              </a:defRPr>
            </a:pPr>
            <a:r>
              <a:t>Able to match support </a:t>
            </a:r>
          </a:p>
          <a:p>
            <a:pPr>
              <a:defRPr b="0">
                <a:solidFill>
                  <a:srgbClr val="0433FF"/>
                </a:solidFill>
              </a:defRPr>
            </a:pPr>
            <a:r>
              <a:t>to each pupils’ needs</a:t>
            </a:r>
          </a:p>
        </p:txBody>
      </p:sp>
      <p:sp>
        <p:nvSpPr>
          <p:cNvPr id="175" name="Liaises with other professionals:…"/>
          <p:cNvSpPr txBox="1"/>
          <p:nvPr/>
        </p:nvSpPr>
        <p:spPr>
          <a:xfrm>
            <a:off x="8332547" y="5934456"/>
            <a:ext cx="4488492" cy="2418589"/>
          </a:xfrm>
          <a:prstGeom prst="rect">
            <a:avLst/>
          </a:prstGeom>
          <a:ln w="63500">
            <a:solidFill>
              <a:srgbClr val="7A81FF"/>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b="0">
                <a:solidFill>
                  <a:srgbClr val="0433FF"/>
                </a:solidFill>
              </a:defRPr>
            </a:pPr>
            <a:r>
              <a:rPr u="sng"/>
              <a:t>Liaises with other professionals</a:t>
            </a:r>
            <a:r>
              <a:t>:</a:t>
            </a:r>
          </a:p>
          <a:p>
            <a:pPr marL="333375" indent="-333375" algn="l">
              <a:buSzPct val="145000"/>
              <a:buChar char="-"/>
              <a:defRPr sz="2000" b="0">
                <a:solidFill>
                  <a:srgbClr val="0433FF"/>
                </a:solidFill>
              </a:defRPr>
            </a:pPr>
            <a:r>
              <a:t>Teachers of the Deaf</a:t>
            </a:r>
          </a:p>
          <a:p>
            <a:pPr marL="333375" indent="-333375" algn="l">
              <a:buSzPct val="145000"/>
              <a:buChar char="-"/>
              <a:defRPr sz="2000" b="0">
                <a:solidFill>
                  <a:srgbClr val="0433FF"/>
                </a:solidFill>
              </a:defRPr>
            </a:pPr>
            <a:r>
              <a:t>Audiologists</a:t>
            </a:r>
          </a:p>
          <a:p>
            <a:pPr marL="333375" indent="-333375" algn="l">
              <a:buSzPct val="145000"/>
              <a:buChar char="-"/>
              <a:defRPr sz="2000" b="0">
                <a:solidFill>
                  <a:srgbClr val="0433FF"/>
                </a:solidFill>
              </a:defRPr>
            </a:pPr>
            <a:r>
              <a:t>teachers /lecturers</a:t>
            </a:r>
          </a:p>
          <a:p>
            <a:pPr marL="333375" indent="-333375" algn="l">
              <a:buSzPct val="145000"/>
              <a:buChar char="-"/>
              <a:defRPr sz="2000" b="0">
                <a:solidFill>
                  <a:srgbClr val="0433FF"/>
                </a:solidFill>
              </a:defRPr>
            </a:pPr>
            <a:r>
              <a:t>other CSWs</a:t>
            </a:r>
          </a:p>
          <a:p>
            <a:pPr marL="333375" indent="-333375" algn="l">
              <a:buSzPct val="145000"/>
              <a:buChar char="-"/>
              <a:defRPr sz="2000" b="0">
                <a:solidFill>
                  <a:srgbClr val="0433FF"/>
                </a:solidFill>
              </a:defRPr>
            </a:pPr>
            <a:r>
              <a:t>Team Leaders</a:t>
            </a:r>
          </a:p>
        </p:txBody>
      </p:sp>
      <p:sp>
        <p:nvSpPr>
          <p:cNvPr id="176" name="Follows a professional…"/>
          <p:cNvSpPr txBox="1"/>
          <p:nvPr/>
        </p:nvSpPr>
        <p:spPr>
          <a:xfrm>
            <a:off x="8025688" y="829767"/>
            <a:ext cx="3406264" cy="893166"/>
          </a:xfrm>
          <a:prstGeom prst="rect">
            <a:avLst/>
          </a:prstGeom>
          <a:ln w="63500">
            <a:solidFill>
              <a:srgbClr val="7A81FF"/>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b="0">
                <a:solidFill>
                  <a:srgbClr val="0433FF"/>
                </a:solidFill>
              </a:defRPr>
            </a:pPr>
            <a:r>
              <a:t>Follows a professional </a:t>
            </a:r>
          </a:p>
          <a:p>
            <a:pPr>
              <a:defRPr b="0">
                <a:solidFill>
                  <a:srgbClr val="0433FF"/>
                </a:solidFill>
              </a:defRPr>
            </a:pPr>
            <a:r>
              <a:t>Code of Practice</a:t>
            </a:r>
          </a:p>
        </p:txBody>
      </p:sp>
      <p:sp>
        <p:nvSpPr>
          <p:cNvPr id="177" name="CSW Qualification includes:…"/>
          <p:cNvSpPr txBox="1"/>
          <p:nvPr/>
        </p:nvSpPr>
        <p:spPr>
          <a:xfrm>
            <a:off x="240911" y="4639654"/>
            <a:ext cx="4002568" cy="2861892"/>
          </a:xfrm>
          <a:prstGeom prst="rect">
            <a:avLst/>
          </a:prstGeom>
          <a:ln w="63500">
            <a:solidFill>
              <a:srgbClr val="7A81FF"/>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b="0">
                <a:solidFill>
                  <a:srgbClr val="0433FF"/>
                </a:solidFill>
              </a:defRPr>
            </a:pPr>
            <a:r>
              <a:rPr u="sng"/>
              <a:t>CSW Qualification</a:t>
            </a:r>
            <a:r>
              <a:t> includes:</a:t>
            </a:r>
          </a:p>
          <a:p>
            <a:pPr marL="277812" indent="-277812" algn="l" defTabSz="457200">
              <a:buSzPct val="145000"/>
              <a:buChar char="-"/>
              <a:defRPr sz="2000" b="0">
                <a:solidFill>
                  <a:srgbClr val="0433FF"/>
                </a:solidFill>
                <a:latin typeface="Arial"/>
                <a:ea typeface="Arial"/>
                <a:cs typeface="Arial"/>
                <a:sym typeface="Arial"/>
              </a:defRPr>
            </a:pPr>
            <a:r>
              <a:t>Knowledge of deafness</a:t>
            </a:r>
          </a:p>
          <a:p>
            <a:pPr marL="277812" indent="-277812" algn="l" defTabSz="457200">
              <a:buSzPct val="145000"/>
              <a:buChar char="-"/>
              <a:defRPr sz="2000" b="0">
                <a:solidFill>
                  <a:srgbClr val="0433FF"/>
                </a:solidFill>
                <a:latin typeface="Arial"/>
                <a:ea typeface="Arial"/>
                <a:cs typeface="Arial"/>
                <a:sym typeface="Arial"/>
              </a:defRPr>
            </a:pPr>
            <a:r>
              <a:t>Language development</a:t>
            </a:r>
          </a:p>
          <a:p>
            <a:pPr marL="277812" indent="-277812" algn="l" defTabSz="457200">
              <a:buSzPct val="145000"/>
              <a:buChar char="-"/>
              <a:defRPr sz="2000" b="0">
                <a:solidFill>
                  <a:srgbClr val="0433FF"/>
                </a:solidFill>
                <a:latin typeface="Arial"/>
                <a:ea typeface="Arial"/>
                <a:cs typeface="Arial"/>
                <a:sym typeface="Arial"/>
              </a:defRPr>
            </a:pPr>
            <a:r>
              <a:t>Deaf Culture </a:t>
            </a:r>
          </a:p>
          <a:p>
            <a:pPr marL="277812" indent="-277812" algn="l" defTabSz="457200">
              <a:buSzPct val="145000"/>
              <a:buChar char="-"/>
              <a:defRPr sz="2000" b="0">
                <a:solidFill>
                  <a:srgbClr val="0433FF"/>
                </a:solidFill>
                <a:latin typeface="Arial"/>
                <a:ea typeface="Arial"/>
                <a:cs typeface="Arial"/>
                <a:sym typeface="Arial"/>
              </a:defRPr>
            </a:pPr>
            <a:r>
              <a:t>Hearing aids, Audiology</a:t>
            </a:r>
          </a:p>
          <a:p>
            <a:pPr marL="277812" indent="-277812" algn="l" defTabSz="457200">
              <a:buSzPct val="145000"/>
              <a:buChar char="-"/>
              <a:defRPr sz="2000" b="0">
                <a:solidFill>
                  <a:srgbClr val="0433FF"/>
                </a:solidFill>
                <a:latin typeface="Arial"/>
                <a:ea typeface="Arial"/>
                <a:cs typeface="Arial"/>
                <a:sym typeface="Arial"/>
              </a:defRPr>
            </a:pPr>
            <a:r>
              <a:t>Classroom management</a:t>
            </a:r>
          </a:p>
          <a:p>
            <a:pPr marL="277812" indent="-277812" algn="l" defTabSz="457200">
              <a:buSzPct val="145000"/>
              <a:buChar char="-"/>
              <a:defRPr sz="2000" b="0">
                <a:solidFill>
                  <a:srgbClr val="0433FF"/>
                </a:solidFill>
                <a:latin typeface="Arial"/>
                <a:ea typeface="Arial"/>
                <a:cs typeface="Arial"/>
                <a:sym typeface="Arial"/>
              </a:defRPr>
            </a:pPr>
            <a:r>
              <a:t>Delivering Deaf Awareness to teachers, other staff and hearing pupils.</a:t>
            </a:r>
          </a:p>
        </p:txBody>
      </p:sp>
      <p:sp>
        <p:nvSpPr>
          <p:cNvPr id="178" name="Additional Qualifications:…"/>
          <p:cNvSpPr txBox="1"/>
          <p:nvPr/>
        </p:nvSpPr>
        <p:spPr>
          <a:xfrm>
            <a:off x="3767567" y="7729298"/>
            <a:ext cx="3725351" cy="1693492"/>
          </a:xfrm>
          <a:prstGeom prst="rect">
            <a:avLst/>
          </a:prstGeom>
          <a:ln w="63500">
            <a:solidFill>
              <a:srgbClr val="7A81FF"/>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b="0">
                <a:solidFill>
                  <a:srgbClr val="0433FF"/>
                </a:solidFill>
              </a:defRPr>
            </a:pPr>
            <a:r>
              <a:rPr u="sng"/>
              <a:t>Additional Qualifications</a:t>
            </a:r>
            <a:r>
              <a:t>:</a:t>
            </a:r>
          </a:p>
          <a:p>
            <a:pPr marL="277812" indent="-277812" algn="l" defTabSz="457200">
              <a:buSzPct val="145000"/>
              <a:buChar char="-"/>
              <a:defRPr sz="2000" b="0">
                <a:solidFill>
                  <a:srgbClr val="0433FF"/>
                </a:solidFill>
                <a:latin typeface="Arial"/>
                <a:ea typeface="Arial"/>
                <a:cs typeface="Arial"/>
                <a:sym typeface="Arial"/>
              </a:defRPr>
            </a:pPr>
            <a:r>
              <a:t>Sign language</a:t>
            </a:r>
          </a:p>
          <a:p>
            <a:pPr marL="277812" indent="-277812" algn="l" defTabSz="457200">
              <a:buSzPct val="145000"/>
              <a:buChar char="-"/>
              <a:defRPr sz="2000" b="0">
                <a:solidFill>
                  <a:srgbClr val="0433FF"/>
                </a:solidFill>
                <a:latin typeface="Arial"/>
                <a:ea typeface="Arial"/>
                <a:cs typeface="Arial"/>
                <a:sym typeface="Arial"/>
              </a:defRPr>
            </a:pPr>
            <a:r>
              <a:t>Lip- speaking (clear speech)</a:t>
            </a:r>
          </a:p>
          <a:p>
            <a:pPr marL="277812" indent="-277812" algn="l" defTabSz="457200">
              <a:buSzPct val="145000"/>
              <a:buChar char="-"/>
              <a:defRPr sz="2000" b="0">
                <a:solidFill>
                  <a:srgbClr val="0433FF"/>
                </a:solidFill>
                <a:latin typeface="Arial"/>
                <a:ea typeface="Arial"/>
                <a:cs typeface="Arial"/>
                <a:sym typeface="Arial"/>
              </a:defRPr>
            </a:pPr>
            <a:r>
              <a:t>Note-taking </a:t>
            </a:r>
          </a:p>
          <a:p>
            <a:pPr marL="277812" indent="-277812" algn="l" defTabSz="457200">
              <a:buSzPct val="145000"/>
              <a:buChar char="-"/>
              <a:defRPr sz="2000" b="0">
                <a:solidFill>
                  <a:srgbClr val="0433FF"/>
                </a:solidFill>
                <a:latin typeface="Arial"/>
                <a:ea typeface="Arial"/>
                <a:cs typeface="Arial"/>
                <a:sym typeface="Arial"/>
              </a:defRPr>
            </a:pPr>
            <a:r>
              <a:t>Cued Speech </a:t>
            </a:r>
          </a:p>
        </p:txBody>
      </p:sp>
      <p:sp>
        <p:nvSpPr>
          <p:cNvPr id="179" name="Line"/>
          <p:cNvSpPr/>
          <p:nvPr/>
        </p:nvSpPr>
        <p:spPr>
          <a:xfrm flipV="1">
            <a:off x="4216399" y="4768850"/>
            <a:ext cx="1270001" cy="1270000"/>
          </a:xfrm>
          <a:prstGeom prst="line">
            <a:avLst/>
          </a:prstGeom>
          <a:ln w="25400">
            <a:solidFill>
              <a:srgbClr val="0433FF"/>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80" name="Line"/>
          <p:cNvSpPr/>
          <p:nvPr/>
        </p:nvSpPr>
        <p:spPr>
          <a:xfrm flipV="1">
            <a:off x="5697884" y="5542924"/>
            <a:ext cx="704107" cy="2123332"/>
          </a:xfrm>
          <a:prstGeom prst="line">
            <a:avLst/>
          </a:prstGeom>
          <a:ln w="25400">
            <a:solidFill>
              <a:srgbClr val="0433FF"/>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81" name="Line"/>
          <p:cNvSpPr/>
          <p:nvPr/>
        </p:nvSpPr>
        <p:spPr>
          <a:xfrm flipV="1">
            <a:off x="6756399" y="1403350"/>
            <a:ext cx="1270001" cy="1270000"/>
          </a:xfrm>
          <a:prstGeom prst="line">
            <a:avLst/>
          </a:prstGeom>
          <a:ln w="25400">
            <a:solidFill>
              <a:srgbClr val="0433FF"/>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82" name="Line"/>
          <p:cNvSpPr/>
          <p:nvPr/>
        </p:nvSpPr>
        <p:spPr>
          <a:xfrm flipH="1" flipV="1">
            <a:off x="7715715" y="5294766"/>
            <a:ext cx="656365" cy="656365"/>
          </a:xfrm>
          <a:prstGeom prst="line">
            <a:avLst/>
          </a:prstGeom>
          <a:ln w="25400">
            <a:solidFill>
              <a:srgbClr val="0433FF"/>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83" name="Line"/>
          <p:cNvSpPr/>
          <p:nvPr/>
        </p:nvSpPr>
        <p:spPr>
          <a:xfrm flipV="1">
            <a:off x="8279162" y="3176930"/>
            <a:ext cx="450158" cy="450158"/>
          </a:xfrm>
          <a:prstGeom prst="line">
            <a:avLst/>
          </a:prstGeom>
          <a:ln w="25400">
            <a:solidFill>
              <a:srgbClr val="0433FF"/>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84" name="Line"/>
          <p:cNvSpPr/>
          <p:nvPr/>
        </p:nvSpPr>
        <p:spPr>
          <a:xfrm>
            <a:off x="8093081" y="4806949"/>
            <a:ext cx="822320" cy="482602"/>
          </a:xfrm>
          <a:prstGeom prst="line">
            <a:avLst/>
          </a:prstGeom>
          <a:ln w="25400">
            <a:solidFill>
              <a:srgbClr val="0433FF"/>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85" name="Line"/>
          <p:cNvSpPr/>
          <p:nvPr/>
        </p:nvSpPr>
        <p:spPr>
          <a:xfrm>
            <a:off x="5152330" y="2398801"/>
            <a:ext cx="702371" cy="702370"/>
          </a:xfrm>
          <a:prstGeom prst="line">
            <a:avLst/>
          </a:prstGeom>
          <a:ln w="25400">
            <a:solidFill>
              <a:srgbClr val="0433FF"/>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European experiences…"/>
          <p:cNvSpPr txBox="1">
            <a:spLocks noGrp="1"/>
          </p:cNvSpPr>
          <p:nvPr>
            <p:ph type="title"/>
          </p:nvPr>
        </p:nvSpPr>
        <p:spPr>
          <a:xfrm>
            <a:off x="952500" y="254000"/>
            <a:ext cx="11099800" cy="1189435"/>
          </a:xfrm>
          <a:prstGeom prst="rect">
            <a:avLst/>
          </a:prstGeom>
        </p:spPr>
        <p:txBody>
          <a:bodyPr/>
          <a:lstStyle>
            <a:lvl1pPr>
              <a:defRPr sz="5000">
                <a:solidFill>
                  <a:srgbClr val="0433FF"/>
                </a:solidFill>
              </a:defRPr>
            </a:lvl1pPr>
          </a:lstStyle>
          <a:p>
            <a:r>
              <a:t>European experiences…</a:t>
            </a:r>
          </a:p>
        </p:txBody>
      </p:sp>
      <p:sp>
        <p:nvSpPr>
          <p:cNvPr id="188" name="Examples:…"/>
          <p:cNvSpPr txBox="1">
            <a:spLocks noGrp="1"/>
          </p:cNvSpPr>
          <p:nvPr>
            <p:ph type="body" idx="1"/>
          </p:nvPr>
        </p:nvSpPr>
        <p:spPr>
          <a:xfrm>
            <a:off x="1379785" y="1540966"/>
            <a:ext cx="10672515" cy="7970640"/>
          </a:xfrm>
          <a:prstGeom prst="rect">
            <a:avLst/>
          </a:prstGeom>
        </p:spPr>
        <p:txBody>
          <a:bodyPr/>
          <a:lstStyle/>
          <a:p>
            <a:pPr marL="0" indent="0" defTabSz="297941">
              <a:spcBef>
                <a:spcPts val="2100"/>
              </a:spcBef>
              <a:buSzTx/>
              <a:buNone/>
              <a:defRPr sz="1632">
                <a:solidFill>
                  <a:srgbClr val="0433FF"/>
                </a:solidFill>
              </a:defRPr>
            </a:pPr>
            <a:r>
              <a:t>Examples:</a:t>
            </a:r>
          </a:p>
          <a:p>
            <a:pPr marL="226695" indent="-226695" defTabSz="297941">
              <a:spcBef>
                <a:spcPts val="2100"/>
              </a:spcBef>
              <a:defRPr sz="1632">
                <a:solidFill>
                  <a:srgbClr val="0433FF"/>
                </a:solidFill>
              </a:defRPr>
            </a:pPr>
            <a:r>
              <a:t>Norway  ( resource centres across the country) </a:t>
            </a:r>
          </a:p>
          <a:p>
            <a:pPr marL="226695" indent="-226695" defTabSz="297941">
              <a:spcBef>
                <a:spcPts val="2100"/>
              </a:spcBef>
              <a:defRPr sz="1632">
                <a:solidFill>
                  <a:srgbClr val="0433FF"/>
                </a:solidFill>
              </a:defRPr>
            </a:pPr>
            <a:r>
              <a:t>Finland  </a:t>
            </a:r>
            <a:r>
              <a:rPr sz="1529"/>
              <a:t> (closing of Deaf Schools after Cochlear Implants, now re-opening centres) </a:t>
            </a:r>
          </a:p>
          <a:p>
            <a:pPr marL="226695" indent="-226695" defTabSz="297941">
              <a:spcBef>
                <a:spcPts val="2100"/>
              </a:spcBef>
              <a:defRPr sz="1632">
                <a:solidFill>
                  <a:srgbClr val="0433FF"/>
                </a:solidFill>
              </a:defRPr>
            </a:pPr>
            <a:r>
              <a:t>France   (recognition of early years language development before mainstreaming)</a:t>
            </a:r>
          </a:p>
          <a:p>
            <a:pPr marL="0" indent="0" defTabSz="297941">
              <a:spcBef>
                <a:spcPts val="2100"/>
              </a:spcBef>
              <a:buSzTx/>
              <a:buNone/>
              <a:defRPr sz="1632" b="1">
                <a:solidFill>
                  <a:srgbClr val="0433FF"/>
                </a:solidFill>
              </a:defRPr>
            </a:pPr>
            <a:r>
              <a:t>Professional Associations:</a:t>
            </a:r>
          </a:p>
          <a:p>
            <a:pPr marL="0" indent="0" defTabSz="297941">
              <a:spcBef>
                <a:spcPts val="2100"/>
              </a:spcBef>
              <a:buSzTx/>
              <a:buNone/>
              <a:defRPr sz="1632">
                <a:solidFill>
                  <a:srgbClr val="0433FF"/>
                </a:solidFill>
              </a:defRPr>
            </a:pPr>
            <a:r>
              <a:t>Isolation of Teachers of the Deaf from their colleagues with experience of Deaf pupils has lead to development of professional associations in for example, UK, Germany</a:t>
            </a:r>
          </a:p>
          <a:p>
            <a:pPr marL="226695" indent="-226695" defTabSz="297941">
              <a:spcBef>
                <a:spcPts val="2100"/>
              </a:spcBef>
              <a:defRPr sz="1632">
                <a:solidFill>
                  <a:srgbClr val="0433FF"/>
                </a:solidFill>
              </a:defRPr>
            </a:pPr>
            <a:r>
              <a:rPr b="1"/>
              <a:t>British Association of Teachers of the Deaf </a:t>
            </a:r>
            <a:r>
              <a:t>- this is active throughout the year with :</a:t>
            </a:r>
          </a:p>
          <a:p>
            <a:pPr marL="0" indent="0" defTabSz="297941">
              <a:spcBef>
                <a:spcPts val="2100"/>
              </a:spcBef>
              <a:buSzTx/>
              <a:buNone/>
              <a:defRPr sz="1632">
                <a:solidFill>
                  <a:srgbClr val="0433FF"/>
                </a:solidFill>
              </a:defRPr>
            </a:pPr>
            <a:r>
              <a:t> - Research into Deaf Education</a:t>
            </a:r>
          </a:p>
          <a:p>
            <a:pPr marL="0" lvl="1" indent="0" defTabSz="297941">
              <a:spcBef>
                <a:spcPts val="2100"/>
              </a:spcBef>
              <a:buSzTx/>
              <a:buNone/>
              <a:defRPr sz="1632">
                <a:solidFill>
                  <a:srgbClr val="0433FF"/>
                </a:solidFill>
              </a:defRPr>
            </a:pPr>
            <a:r>
              <a:t>- Training Courses</a:t>
            </a:r>
          </a:p>
          <a:p>
            <a:pPr marL="0" lvl="1" indent="0" defTabSz="297941">
              <a:spcBef>
                <a:spcPts val="2100"/>
              </a:spcBef>
              <a:buSzTx/>
              <a:buNone/>
              <a:defRPr sz="1632">
                <a:solidFill>
                  <a:srgbClr val="0433FF"/>
                </a:solidFill>
              </a:defRPr>
            </a:pPr>
            <a:r>
              <a:t>-  Conferences</a:t>
            </a:r>
          </a:p>
          <a:p>
            <a:pPr marL="0" lvl="1" indent="0" defTabSz="297941">
              <a:spcBef>
                <a:spcPts val="2100"/>
              </a:spcBef>
              <a:buSzTx/>
              <a:buNone/>
              <a:defRPr sz="1632">
                <a:solidFill>
                  <a:srgbClr val="0433FF"/>
                </a:solidFill>
              </a:defRPr>
            </a:pPr>
            <a:r>
              <a:t>-  Bi-monthly Magazines  for reviews in audiology, language, communication and speech teaching , syndromes, technology, books, teaching materials, parent interaction, Assessments, Professional development etc</a:t>
            </a:r>
          </a:p>
          <a:p>
            <a:pPr marL="0" lvl="1" indent="0" defTabSz="297941">
              <a:spcBef>
                <a:spcPts val="2100"/>
              </a:spcBef>
              <a:buSzTx/>
              <a:buNone/>
              <a:defRPr sz="1632" b="1">
                <a:solidFill>
                  <a:srgbClr val="0433FF"/>
                </a:solidFill>
              </a:defRPr>
            </a:pPr>
            <a:r>
              <a:t>European Networks</a:t>
            </a:r>
          </a:p>
          <a:p>
            <a:pPr marL="453390" lvl="1" indent="-226695" defTabSz="297941">
              <a:spcBef>
                <a:spcPts val="2100"/>
              </a:spcBef>
              <a:defRPr sz="1632">
                <a:solidFill>
                  <a:srgbClr val="0433FF"/>
                </a:solidFill>
              </a:defRPr>
            </a:pPr>
            <a:r>
              <a:t>HIPEN  Hearing Impaired Professionals European Network -  17 organisations across Europe, meetings, European Project</a:t>
            </a:r>
          </a:p>
          <a:p>
            <a:pPr marL="453390" lvl="1" indent="-226695" defTabSz="297941">
              <a:spcBef>
                <a:spcPts val="2100"/>
              </a:spcBef>
              <a:defRPr sz="1632">
                <a:solidFill>
                  <a:srgbClr val="0433FF"/>
                </a:solidFill>
              </a:defRPr>
            </a:pPr>
            <a:r>
              <a:t>FEAPDA  The European Federation of Associations of Teachers of the Deaf - bi-yearly conferences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UK experience 1980 - now"/>
          <p:cNvSpPr txBox="1">
            <a:spLocks noGrp="1"/>
          </p:cNvSpPr>
          <p:nvPr>
            <p:ph type="title"/>
          </p:nvPr>
        </p:nvSpPr>
        <p:spPr>
          <a:prstGeom prst="rect">
            <a:avLst/>
          </a:prstGeom>
        </p:spPr>
        <p:txBody>
          <a:bodyPr/>
          <a:lstStyle>
            <a:lvl1pPr defTabSz="572516">
              <a:defRPr sz="7056"/>
            </a:lvl1pPr>
          </a:lstStyle>
          <a:p>
            <a:r>
              <a:t>UK experience 1980 - now</a:t>
            </a:r>
          </a:p>
        </p:txBody>
      </p:sp>
      <p:sp>
        <p:nvSpPr>
          <p:cNvPr id="124" name="Deaf schools established in UK from 1825………"/>
          <p:cNvSpPr txBox="1">
            <a:spLocks noGrp="1"/>
          </p:cNvSpPr>
          <p:nvPr>
            <p:ph type="body" idx="1"/>
          </p:nvPr>
        </p:nvSpPr>
        <p:spPr>
          <a:prstGeom prst="rect">
            <a:avLst/>
          </a:prstGeom>
        </p:spPr>
        <p:txBody>
          <a:bodyPr/>
          <a:lstStyle/>
          <a:p>
            <a:pPr marL="284479" indent="-284479" defTabSz="373887">
              <a:spcBef>
                <a:spcPts val="2600"/>
              </a:spcBef>
              <a:defRPr sz="2048"/>
            </a:pPr>
            <a:r>
              <a:t>Deaf schools established in UK from 1825……</a:t>
            </a:r>
          </a:p>
          <a:p>
            <a:pPr marL="284479" indent="-284479" defTabSz="373887">
              <a:spcBef>
                <a:spcPts val="2600"/>
              </a:spcBef>
              <a:defRPr sz="2048"/>
            </a:pPr>
            <a:r>
              <a:t>Opening of a few UNITS (attached to mainstream schools) from 1960s</a:t>
            </a:r>
          </a:p>
          <a:p>
            <a:pPr marL="284479" indent="-284479" defTabSz="373887">
              <a:spcBef>
                <a:spcPts val="2600"/>
              </a:spcBef>
              <a:defRPr sz="2048"/>
            </a:pPr>
            <a:r>
              <a:t>Different models developed - </a:t>
            </a:r>
          </a:p>
          <a:p>
            <a:pPr marL="568959" lvl="1" indent="-284479" defTabSz="373887">
              <a:spcBef>
                <a:spcPts val="2600"/>
              </a:spcBef>
              <a:defRPr sz="2048"/>
            </a:pPr>
            <a:r>
              <a:t>Class for deaf pupils in a mainstream school</a:t>
            </a:r>
          </a:p>
          <a:p>
            <a:pPr marL="568959" lvl="1" indent="-284479" defTabSz="373887">
              <a:spcBef>
                <a:spcPts val="2600"/>
              </a:spcBef>
              <a:defRPr sz="2048"/>
            </a:pPr>
            <a:r>
              <a:t>Partially Hearing Units (/Partially deaf units)</a:t>
            </a:r>
          </a:p>
          <a:p>
            <a:pPr marL="568959" lvl="1" indent="-284479" defTabSz="373887">
              <a:spcBef>
                <a:spcPts val="2600"/>
              </a:spcBef>
              <a:defRPr sz="2048"/>
            </a:pPr>
            <a:r>
              <a:t>Resource bases</a:t>
            </a:r>
          </a:p>
          <a:p>
            <a:pPr marL="568959" lvl="1" indent="-284479" defTabSz="373887">
              <a:spcBef>
                <a:spcPts val="2600"/>
              </a:spcBef>
              <a:defRPr sz="2048"/>
            </a:pPr>
            <a:r>
              <a:t>Resourced schools </a:t>
            </a:r>
          </a:p>
          <a:p>
            <a:pPr marL="568959" lvl="1" indent="-284479" defTabSz="373887">
              <a:spcBef>
                <a:spcPts val="2600"/>
              </a:spcBef>
              <a:defRPr sz="2048"/>
            </a:pPr>
            <a:r>
              <a:t>Mainstreaming</a:t>
            </a:r>
          </a:p>
          <a:p>
            <a:pPr marL="568959" lvl="1" indent="-284479" defTabSz="373887">
              <a:spcBef>
                <a:spcPts val="2600"/>
              </a:spcBef>
              <a:defRPr sz="2048"/>
            </a:pPr>
            <a:r>
              <a:t>Integration</a:t>
            </a:r>
          </a:p>
          <a:p>
            <a:pPr marL="568959" lvl="1" indent="-284479" defTabSz="373887">
              <a:spcBef>
                <a:spcPts val="2600"/>
              </a:spcBef>
              <a:defRPr sz="2048"/>
            </a:pPr>
            <a:r>
              <a:t>Inclusion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Integration - Inclusion of deaf pupils into mainstream"/>
          <p:cNvSpPr txBox="1">
            <a:spLocks noGrp="1"/>
          </p:cNvSpPr>
          <p:nvPr>
            <p:ph type="title"/>
          </p:nvPr>
        </p:nvSpPr>
        <p:spPr>
          <a:prstGeom prst="rect">
            <a:avLst/>
          </a:prstGeom>
        </p:spPr>
        <p:txBody>
          <a:bodyPr/>
          <a:lstStyle>
            <a:lvl1pPr>
              <a:defRPr sz="5000"/>
            </a:lvl1pPr>
          </a:lstStyle>
          <a:p>
            <a:r>
              <a:t>Integration - Inclusion of deaf pupils into mainstream</a:t>
            </a:r>
          </a:p>
        </p:txBody>
      </p:sp>
      <p:sp>
        <p:nvSpPr>
          <p:cNvPr id="127" name="Our experience in the UK has been the same as in many other countries,  eg:…"/>
          <p:cNvSpPr txBox="1">
            <a:spLocks noGrp="1"/>
          </p:cNvSpPr>
          <p:nvPr>
            <p:ph type="body" idx="1"/>
          </p:nvPr>
        </p:nvSpPr>
        <p:spPr>
          <a:xfrm>
            <a:off x="952500" y="2590800"/>
            <a:ext cx="11099800" cy="6972352"/>
          </a:xfrm>
          <a:prstGeom prst="rect">
            <a:avLst/>
          </a:prstGeom>
        </p:spPr>
        <p:txBody>
          <a:bodyPr/>
          <a:lstStyle/>
          <a:p>
            <a:r>
              <a:t>Our experience in the UK has been the same as in many other countries,  eg:</a:t>
            </a:r>
          </a:p>
          <a:p>
            <a:pPr lvl="1"/>
            <a:r>
              <a:t>France ,Germany, Norway, America, New Zealand, Australia</a:t>
            </a:r>
          </a:p>
          <a:p>
            <a:pPr marL="0" lvl="1" indent="0" algn="just">
              <a:buSzTx/>
              <a:buNone/>
              <a:defRPr b="1"/>
            </a:pPr>
            <a:r>
              <a:t>Deaf schools, followed by various types of mainstreaming - each development had good and bad factors -  current provision is the result of more than 40 years of experience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member the deaf child…."/>
          <p:cNvSpPr txBox="1">
            <a:spLocks noGrp="1"/>
          </p:cNvSpPr>
          <p:nvPr>
            <p:ph type="title"/>
          </p:nvPr>
        </p:nvSpPr>
        <p:spPr>
          <a:xfrm>
            <a:off x="952500" y="254000"/>
            <a:ext cx="11099800" cy="1122421"/>
          </a:xfrm>
          <a:prstGeom prst="rect">
            <a:avLst/>
          </a:prstGeom>
        </p:spPr>
        <p:txBody>
          <a:bodyPr/>
          <a:lstStyle>
            <a:lvl1pPr>
              <a:defRPr sz="5500">
                <a:solidFill>
                  <a:srgbClr val="FF2600"/>
                </a:solidFill>
              </a:defRPr>
            </a:lvl1pPr>
          </a:lstStyle>
          <a:p>
            <a:r>
              <a:t>Remember the deaf child….</a:t>
            </a:r>
          </a:p>
        </p:txBody>
      </p:sp>
      <p:sp>
        <p:nvSpPr>
          <p:cNvPr id="130" name="Deafness means that a deaf child will not develop language without specialist intervention.…"/>
          <p:cNvSpPr txBox="1">
            <a:spLocks noGrp="1"/>
          </p:cNvSpPr>
          <p:nvPr>
            <p:ph type="body" idx="1"/>
          </p:nvPr>
        </p:nvSpPr>
        <p:spPr>
          <a:xfrm>
            <a:off x="952500" y="2083214"/>
            <a:ext cx="11099800" cy="7314372"/>
          </a:xfrm>
          <a:prstGeom prst="rect">
            <a:avLst/>
          </a:prstGeom>
        </p:spPr>
        <p:txBody>
          <a:bodyPr/>
          <a:lstStyle/>
          <a:p>
            <a:pPr marL="0" indent="0" algn="just" defTabSz="403097">
              <a:spcBef>
                <a:spcPts val="2800"/>
              </a:spcBef>
              <a:buSzTx/>
              <a:buNone/>
              <a:defRPr sz="2553">
                <a:solidFill>
                  <a:srgbClr val="FF2600"/>
                </a:solidFill>
              </a:defRPr>
            </a:pPr>
            <a:r>
              <a:t>Deafness means that a </a:t>
            </a:r>
            <a:r>
              <a:rPr b="1"/>
              <a:t>deaf child will not develop language </a:t>
            </a:r>
            <a:r>
              <a:t>without specialist intervention.</a:t>
            </a:r>
          </a:p>
          <a:p>
            <a:pPr marL="0" indent="0" algn="just" defTabSz="403097">
              <a:spcBef>
                <a:spcPts val="2800"/>
              </a:spcBef>
              <a:buSzTx/>
              <a:buNone/>
              <a:defRPr sz="2553">
                <a:solidFill>
                  <a:srgbClr val="FF2600"/>
                </a:solidFill>
              </a:defRPr>
            </a:pPr>
            <a:r>
              <a:t>Communication, speech, reading, writing, sign language - all have to be taught by specialist teachers.</a:t>
            </a:r>
          </a:p>
          <a:p>
            <a:pPr marL="354627" indent="-354627" algn="just" defTabSz="403097">
              <a:spcBef>
                <a:spcPts val="2800"/>
              </a:spcBef>
              <a:defRPr sz="2553" b="1"/>
            </a:pPr>
            <a:r>
              <a:t>UK Education Acts (laws) 1981 and 1983 </a:t>
            </a:r>
          </a:p>
          <a:p>
            <a:pPr marL="0" lvl="1" indent="0" algn="just" defTabSz="403097">
              <a:spcBef>
                <a:spcPts val="2800"/>
              </a:spcBef>
              <a:buSzTx/>
              <a:buNone/>
              <a:defRPr sz="2553"/>
            </a:pPr>
            <a:r>
              <a:t>- In 1981 - the rights of all disabled people to be fully part of society</a:t>
            </a:r>
          </a:p>
          <a:p>
            <a:pPr marL="0" lvl="1" indent="0" algn="just" defTabSz="403097">
              <a:spcBef>
                <a:spcPts val="2800"/>
              </a:spcBef>
              <a:buSzTx/>
              <a:buNone/>
              <a:defRPr sz="2553"/>
            </a:pPr>
            <a:r>
              <a:t>- In 1983 - Children with “learning difficulties” should be educated in ordinary schools (not only physical and mental disabilities but any leaning difficulty)</a:t>
            </a:r>
          </a:p>
          <a:p>
            <a:pPr marL="0" lvl="1" indent="0" algn="just" defTabSz="403097">
              <a:spcBef>
                <a:spcPts val="2800"/>
              </a:spcBef>
              <a:buSzTx/>
              <a:buNone/>
              <a:defRPr sz="2553"/>
            </a:pPr>
            <a:r>
              <a:t>- 1980s - we had “Integration” - these children had to fit into a mainstream school</a:t>
            </a:r>
          </a:p>
          <a:p>
            <a:pPr marL="0" lvl="1" indent="0" algn="just" defTabSz="403097">
              <a:spcBef>
                <a:spcPts val="2800"/>
              </a:spcBef>
              <a:buSzTx/>
              <a:buNone/>
              <a:defRPr sz="2553"/>
            </a:pPr>
            <a:r>
              <a:t>- 1990s -  we had “Inclusion”  - the school is responsible for making adjustments to provide appropriate provision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member the deaf child…."/>
          <p:cNvSpPr txBox="1">
            <a:spLocks noGrp="1"/>
          </p:cNvSpPr>
          <p:nvPr>
            <p:ph type="title"/>
          </p:nvPr>
        </p:nvSpPr>
        <p:spPr>
          <a:xfrm>
            <a:off x="952500" y="254000"/>
            <a:ext cx="11099800" cy="925753"/>
          </a:xfrm>
          <a:prstGeom prst="rect">
            <a:avLst/>
          </a:prstGeom>
        </p:spPr>
        <p:txBody>
          <a:bodyPr/>
          <a:lstStyle>
            <a:lvl1pPr defTabSz="566674">
              <a:defRPr sz="5335">
                <a:solidFill>
                  <a:srgbClr val="FF2600"/>
                </a:solidFill>
              </a:defRPr>
            </a:lvl1pPr>
          </a:lstStyle>
          <a:p>
            <a:r>
              <a:t>Remember the deaf child….</a:t>
            </a:r>
          </a:p>
        </p:txBody>
      </p:sp>
      <p:sp>
        <p:nvSpPr>
          <p:cNvPr id="133" name="The Education Acts did not provide for the best education for deaf children:…"/>
          <p:cNvSpPr txBox="1">
            <a:spLocks noGrp="1"/>
          </p:cNvSpPr>
          <p:nvPr>
            <p:ph type="body" idx="1"/>
          </p:nvPr>
        </p:nvSpPr>
        <p:spPr>
          <a:xfrm>
            <a:off x="952500" y="1581476"/>
            <a:ext cx="11099800" cy="7533801"/>
          </a:xfrm>
          <a:prstGeom prst="rect">
            <a:avLst/>
          </a:prstGeom>
        </p:spPr>
        <p:txBody>
          <a:bodyPr>
            <a:normAutofit lnSpcReduction="10000"/>
          </a:bodyPr>
          <a:lstStyle/>
          <a:p>
            <a:pPr marL="0" indent="0" defTabSz="449833">
              <a:spcBef>
                <a:spcPts val="3200"/>
              </a:spcBef>
              <a:buSzTx/>
              <a:buNone/>
              <a:defRPr sz="2464" b="1"/>
            </a:pPr>
            <a:r>
              <a:t>The Education Acts did not provide for the best education for deaf children:</a:t>
            </a:r>
          </a:p>
          <a:p>
            <a:pPr marL="0" lvl="1" indent="0" defTabSz="449833">
              <a:lnSpc>
                <a:spcPct val="150000"/>
              </a:lnSpc>
              <a:spcBef>
                <a:spcPts val="3200"/>
              </a:spcBef>
              <a:buSzTx/>
              <a:buNone/>
              <a:defRPr sz="2464" b="1">
                <a:solidFill>
                  <a:srgbClr val="FF2600"/>
                </a:solidFill>
              </a:defRPr>
            </a:pPr>
            <a:r>
              <a:rPr b="0"/>
              <a:t>Deaf Education was well established and Teachers of the Deaf had specialist qualifications.  </a:t>
            </a:r>
            <a:r>
              <a:rPr b="0">
                <a:solidFill>
                  <a:srgbClr val="000000"/>
                </a:solidFill>
              </a:rPr>
              <a:t>Teachers in mainstream had no understanding of teaching deaf pupils ( communication, language, speech, reading, writing, sign language).</a:t>
            </a:r>
            <a:endParaRPr b="0"/>
          </a:p>
          <a:p>
            <a:pPr marL="0" lvl="1" indent="0" defTabSz="449833">
              <a:lnSpc>
                <a:spcPct val="150000"/>
              </a:lnSpc>
              <a:spcBef>
                <a:spcPts val="3200"/>
              </a:spcBef>
              <a:buSzTx/>
              <a:buNone/>
              <a:defRPr sz="2464" b="1">
                <a:solidFill>
                  <a:srgbClr val="FF2600"/>
                </a:solidFill>
              </a:defRPr>
            </a:pPr>
            <a:r>
              <a:rPr b="0"/>
              <a:t>Local Authorities (Ministers of Education) wanted deaf children in mainstream -often because this saved money. </a:t>
            </a:r>
          </a:p>
          <a:p>
            <a:pPr marL="0" lvl="1" indent="0" defTabSz="449833">
              <a:lnSpc>
                <a:spcPct val="150000"/>
              </a:lnSpc>
              <a:spcBef>
                <a:spcPts val="3200"/>
              </a:spcBef>
              <a:buSzTx/>
              <a:buNone/>
              <a:defRPr sz="2464" b="1">
                <a:solidFill>
                  <a:srgbClr val="FF2600"/>
                </a:solidFill>
              </a:defRPr>
            </a:pPr>
            <a:r>
              <a:rPr b="0"/>
              <a:t>Parents were happy because their children were seen as normal -  </a:t>
            </a:r>
            <a:r>
              <a:rPr b="0">
                <a:solidFill>
                  <a:srgbClr val="000000"/>
                </a:solidFill>
              </a:rPr>
              <a:t>but Deaf children failed because of their limited language acquisition,  parents felt guilty and Deaf children had low self esteem.   Many Deaf pupils had to be sent to the few remaining Schools for the Deaf where they arrived as ‘failures from mainstream schools.’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Remember the deaf child…."/>
          <p:cNvSpPr txBox="1">
            <a:spLocks noGrp="1"/>
          </p:cNvSpPr>
          <p:nvPr>
            <p:ph type="title"/>
          </p:nvPr>
        </p:nvSpPr>
        <p:spPr>
          <a:xfrm>
            <a:off x="952500" y="254000"/>
            <a:ext cx="11099800" cy="1382538"/>
          </a:xfrm>
          <a:prstGeom prst="rect">
            <a:avLst/>
          </a:prstGeom>
        </p:spPr>
        <p:txBody>
          <a:bodyPr/>
          <a:lstStyle>
            <a:lvl1pPr>
              <a:defRPr sz="5500">
                <a:solidFill>
                  <a:srgbClr val="FF2600"/>
                </a:solidFill>
              </a:defRPr>
            </a:lvl1pPr>
          </a:lstStyle>
          <a:p>
            <a:r>
              <a:t>Remember the deaf child….</a:t>
            </a:r>
          </a:p>
        </p:txBody>
      </p:sp>
      <p:sp>
        <p:nvSpPr>
          <p:cNvPr id="136" name="Children need language to develop - to enable them to think, to communicate, to learn.…"/>
          <p:cNvSpPr txBox="1">
            <a:spLocks noGrp="1"/>
          </p:cNvSpPr>
          <p:nvPr>
            <p:ph type="body" idx="1"/>
          </p:nvPr>
        </p:nvSpPr>
        <p:spPr>
          <a:xfrm>
            <a:off x="952500" y="1687465"/>
            <a:ext cx="11396217" cy="7189835"/>
          </a:xfrm>
          <a:prstGeom prst="rect">
            <a:avLst/>
          </a:prstGeom>
        </p:spPr>
        <p:txBody>
          <a:bodyPr/>
          <a:lstStyle/>
          <a:p>
            <a:pPr marL="0" indent="0" defTabSz="473201">
              <a:spcBef>
                <a:spcPts val="3400"/>
              </a:spcBef>
              <a:buSzTx/>
              <a:buNone/>
              <a:defRPr sz="2592" b="1"/>
            </a:pPr>
            <a:r>
              <a:rPr>
                <a:solidFill>
                  <a:srgbClr val="FF2600"/>
                </a:solidFill>
              </a:rPr>
              <a:t>Children need language to develop - to enable them to think, to communicate, to learn.</a:t>
            </a:r>
          </a:p>
          <a:p>
            <a:pPr marL="0" indent="0" defTabSz="473201">
              <a:spcBef>
                <a:spcPts val="3400"/>
              </a:spcBef>
              <a:buSzTx/>
              <a:buNone/>
              <a:defRPr sz="2592" b="1"/>
            </a:pPr>
            <a:r>
              <a:t>Deaf pupils in mainstream became isolated:</a:t>
            </a:r>
          </a:p>
          <a:p>
            <a:pPr marL="360045" indent="-360045" defTabSz="473201">
              <a:spcBef>
                <a:spcPts val="3400"/>
              </a:spcBef>
              <a:defRPr sz="2592"/>
            </a:pPr>
            <a:r>
              <a:t>Most were unable to communicate with teachers or other children.</a:t>
            </a:r>
          </a:p>
          <a:p>
            <a:pPr marL="360045" indent="-360045" defTabSz="473201">
              <a:spcBef>
                <a:spcPts val="3400"/>
              </a:spcBef>
              <a:defRPr sz="2592"/>
            </a:pPr>
            <a:r>
              <a:t>Most had no peer group, they could not make any friends.</a:t>
            </a:r>
          </a:p>
          <a:p>
            <a:pPr marL="360045" indent="-360045" defTabSz="473201">
              <a:spcBef>
                <a:spcPts val="3400"/>
              </a:spcBef>
              <a:defRPr sz="2592"/>
            </a:pPr>
            <a:r>
              <a:t>Deaf pupils Social and Emotional well-being was affected. </a:t>
            </a:r>
          </a:p>
          <a:p>
            <a:pPr marL="360045" indent="-360045" defTabSz="473201">
              <a:spcBef>
                <a:spcPts val="3400"/>
              </a:spcBef>
              <a:defRPr sz="2592"/>
            </a:pPr>
            <a:r>
              <a:t>There were no rôle models (successful older deaf students or deaf adults).</a:t>
            </a:r>
          </a:p>
          <a:p>
            <a:pPr marL="0" indent="0" defTabSz="473201">
              <a:spcBef>
                <a:spcPts val="3400"/>
              </a:spcBef>
              <a:buSzTx/>
              <a:buNone/>
              <a:defRPr sz="2592">
                <a:solidFill>
                  <a:srgbClr val="FF2600"/>
                </a:solidFill>
              </a:defRPr>
            </a:pPr>
            <a:r>
              <a:t>Most deaf pupils were </a:t>
            </a:r>
            <a:r>
              <a:rPr b="1"/>
              <a:t>not included</a:t>
            </a:r>
            <a:r>
              <a:t> or </a:t>
            </a:r>
            <a:r>
              <a:rPr b="1"/>
              <a:t>integrated -</a:t>
            </a:r>
            <a:r>
              <a:t> they were isolated.</a:t>
            </a:r>
          </a:p>
          <a:p>
            <a:pPr marL="0" indent="0" defTabSz="473201">
              <a:spcBef>
                <a:spcPts val="3400"/>
              </a:spcBef>
              <a:buSzTx/>
              <a:buNone/>
              <a:defRPr sz="2430">
                <a:solidFill>
                  <a:srgbClr val="FF2600"/>
                </a:solidFill>
              </a:defRPr>
            </a:pPr>
            <a:r>
              <a:t>[Research: Social &amp; Emotional Well-being, Watsons and Parsons 1991]</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member the deaf child…."/>
          <p:cNvSpPr txBox="1">
            <a:spLocks noGrp="1"/>
          </p:cNvSpPr>
          <p:nvPr>
            <p:ph type="title"/>
          </p:nvPr>
        </p:nvSpPr>
        <p:spPr>
          <a:xfrm>
            <a:off x="952500" y="254000"/>
            <a:ext cx="11099800" cy="1103294"/>
          </a:xfrm>
          <a:prstGeom prst="rect">
            <a:avLst/>
          </a:prstGeom>
        </p:spPr>
        <p:txBody>
          <a:bodyPr/>
          <a:lstStyle>
            <a:lvl1pPr>
              <a:defRPr sz="5500">
                <a:solidFill>
                  <a:srgbClr val="FF2600"/>
                </a:solidFill>
              </a:defRPr>
            </a:lvl1pPr>
          </a:lstStyle>
          <a:p>
            <a:r>
              <a:t>Remember the deaf child….</a:t>
            </a:r>
          </a:p>
        </p:txBody>
      </p:sp>
      <p:sp>
        <p:nvSpPr>
          <p:cNvPr id="139" name="Deafness means that a deaf child will not develop language without specialist teaching.…"/>
          <p:cNvSpPr txBox="1">
            <a:spLocks noGrp="1"/>
          </p:cNvSpPr>
          <p:nvPr>
            <p:ph type="body" idx="1"/>
          </p:nvPr>
        </p:nvSpPr>
        <p:spPr>
          <a:xfrm>
            <a:off x="952500" y="1906399"/>
            <a:ext cx="11099800" cy="6970901"/>
          </a:xfrm>
          <a:prstGeom prst="rect">
            <a:avLst/>
          </a:prstGeom>
        </p:spPr>
        <p:txBody>
          <a:bodyPr/>
          <a:lstStyle/>
          <a:p>
            <a:pPr marL="0" indent="0" algn="just">
              <a:buSzTx/>
              <a:buNone/>
              <a:defRPr sz="3700">
                <a:solidFill>
                  <a:srgbClr val="FF2600"/>
                </a:solidFill>
              </a:defRPr>
            </a:pPr>
            <a:r>
              <a:t>Deafness means that a </a:t>
            </a:r>
            <a:r>
              <a:rPr b="1"/>
              <a:t>deaf child will not develop language </a:t>
            </a:r>
            <a:r>
              <a:t>without specialist teaching.</a:t>
            </a:r>
          </a:p>
          <a:p>
            <a:pPr marL="0" indent="0">
              <a:buSzTx/>
              <a:buNone/>
            </a:pPr>
            <a:r>
              <a:t>It was found that Deaf pupils who did use spoken language,</a:t>
            </a:r>
          </a:p>
          <a:p>
            <a:pPr marL="0" indent="0">
              <a:buSzTx/>
              <a:buNone/>
            </a:pPr>
            <a:r>
              <a:t>that </a:t>
            </a:r>
            <a:r>
              <a:rPr b="1"/>
              <a:t>no matter how good the support they had, some pupils find that understanding the spoken language of the classroom is very limited and they are not able to participate .</a:t>
            </a:r>
          </a:p>
          <a:p>
            <a:pPr marL="0" indent="0">
              <a:buSzTx/>
              <a:buNone/>
              <a:defRPr sz="2900"/>
            </a:pPr>
            <a:r>
              <a:t>[Research: Language Interactions - Gregory and Bishop 1987; Hopwood 2003]</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roblems in mainstream schools for deaf children:"/>
          <p:cNvSpPr txBox="1">
            <a:spLocks noGrp="1"/>
          </p:cNvSpPr>
          <p:nvPr>
            <p:ph type="title"/>
          </p:nvPr>
        </p:nvSpPr>
        <p:spPr>
          <a:xfrm>
            <a:off x="952500" y="254000"/>
            <a:ext cx="11099800" cy="1073176"/>
          </a:xfrm>
          <a:prstGeom prst="rect">
            <a:avLst/>
          </a:prstGeom>
        </p:spPr>
        <p:txBody>
          <a:bodyPr/>
          <a:lstStyle>
            <a:lvl1pPr>
              <a:defRPr sz="3700">
                <a:solidFill>
                  <a:srgbClr val="FF2600"/>
                </a:solidFill>
              </a:defRPr>
            </a:lvl1pPr>
          </a:lstStyle>
          <a:p>
            <a:r>
              <a:t>Problems in mainstream schools for deaf children:</a:t>
            </a:r>
          </a:p>
        </p:txBody>
      </p:sp>
      <p:sp>
        <p:nvSpPr>
          <p:cNvPr id="142" name="Environment -…"/>
          <p:cNvSpPr txBox="1">
            <a:spLocks noGrp="1"/>
          </p:cNvSpPr>
          <p:nvPr>
            <p:ph type="body" idx="1"/>
          </p:nvPr>
        </p:nvSpPr>
        <p:spPr>
          <a:xfrm>
            <a:off x="952500" y="1745757"/>
            <a:ext cx="11099800" cy="7131543"/>
          </a:xfrm>
          <a:prstGeom prst="rect">
            <a:avLst/>
          </a:prstGeom>
        </p:spPr>
        <p:txBody>
          <a:bodyPr/>
          <a:lstStyle/>
          <a:p>
            <a:pPr marL="0" indent="0" defTabSz="332993">
              <a:spcBef>
                <a:spcPts val="2300"/>
              </a:spcBef>
              <a:buSzTx/>
              <a:buNone/>
              <a:defRPr sz="1824" b="1"/>
            </a:pPr>
            <a:r>
              <a:rPr>
                <a:solidFill>
                  <a:srgbClr val="FF2600"/>
                </a:solidFill>
              </a:rPr>
              <a:t>Environment </a:t>
            </a:r>
            <a:r>
              <a:t>-  </a:t>
            </a:r>
          </a:p>
          <a:p>
            <a:pPr marL="253364" indent="-253364" defTabSz="332993">
              <a:spcBef>
                <a:spcPts val="2300"/>
              </a:spcBef>
              <a:defRPr sz="1824" b="1"/>
            </a:pPr>
            <a:r>
              <a:rPr b="0"/>
              <a:t>Class size - too big.       Noise level - too high (children’s chatter, furniture scraping).   Acoustic treatment - too limited. The deaf pupil unable to see the teacher all  the time. </a:t>
            </a:r>
          </a:p>
          <a:p>
            <a:pPr marL="0" indent="0" defTabSz="332993">
              <a:spcBef>
                <a:spcPts val="2300"/>
              </a:spcBef>
              <a:buSzTx/>
              <a:buNone/>
              <a:defRPr sz="1824" b="1">
                <a:solidFill>
                  <a:srgbClr val="FF2600"/>
                </a:solidFill>
              </a:defRPr>
            </a:pPr>
            <a:r>
              <a:t>Teacher </a:t>
            </a:r>
          </a:p>
          <a:p>
            <a:pPr marL="253364" indent="-253364" defTabSz="332993">
              <a:spcBef>
                <a:spcPts val="2300"/>
              </a:spcBef>
              <a:defRPr sz="1824"/>
            </a:pPr>
            <a:r>
              <a:t>Deaf pupils need to see the teacher’s face to lipread. </a:t>
            </a:r>
          </a:p>
          <a:p>
            <a:pPr marL="0" indent="0" defTabSz="332993">
              <a:spcBef>
                <a:spcPts val="2300"/>
              </a:spcBef>
              <a:buSzTx/>
              <a:buNone/>
              <a:defRPr sz="1824"/>
            </a:pPr>
            <a:r>
              <a:t>The teacher must stand still, not cover mouth, not move head, repeating what other children say/ their answers. The teacher must not talk and point (picture/map/diagram etc) at the same time. </a:t>
            </a:r>
          </a:p>
          <a:p>
            <a:pPr marL="0" indent="0" defTabSz="332993">
              <a:spcBef>
                <a:spcPts val="2300"/>
              </a:spcBef>
              <a:buSzTx/>
              <a:buNone/>
              <a:defRPr sz="1824">
                <a:solidFill>
                  <a:srgbClr val="FF2600"/>
                </a:solidFill>
              </a:defRPr>
            </a:pPr>
            <a:r>
              <a:rPr>
                <a:solidFill>
                  <a:srgbClr val="0433FF"/>
                </a:solidFill>
              </a:rPr>
              <a:t>All of which a Teacher of the Deaf is trained to do; but this slows down lessons for normal hearing pupils</a:t>
            </a:r>
            <a:r>
              <a:t>.</a:t>
            </a:r>
          </a:p>
          <a:p>
            <a:pPr marL="0" indent="0" defTabSz="332993">
              <a:spcBef>
                <a:spcPts val="2300"/>
              </a:spcBef>
              <a:buSzTx/>
              <a:buNone/>
              <a:defRPr sz="1824" b="1">
                <a:solidFill>
                  <a:srgbClr val="FF2600"/>
                </a:solidFill>
              </a:defRPr>
            </a:pPr>
            <a:r>
              <a:t>Technology - hearing aids / FM microphone etc</a:t>
            </a:r>
          </a:p>
          <a:p>
            <a:pPr marL="253364" indent="-253364" defTabSz="332993">
              <a:spcBef>
                <a:spcPts val="2300"/>
              </a:spcBef>
              <a:defRPr sz="1824"/>
            </a:pPr>
            <a:r>
              <a:t>Amplification (hearing aids etc) - amplify ALL sound not just speech, so deaf pupils receive distorted signals</a:t>
            </a:r>
          </a:p>
          <a:p>
            <a:pPr marL="253364" indent="-253364" defTabSz="332993">
              <a:spcBef>
                <a:spcPts val="2300"/>
              </a:spcBef>
              <a:defRPr sz="1824"/>
            </a:pPr>
            <a:r>
              <a:t>Cannot be used in swimming / sports classes</a:t>
            </a:r>
          </a:p>
          <a:p>
            <a:pPr marL="253364" indent="-253364" defTabSz="332993">
              <a:spcBef>
                <a:spcPts val="2300"/>
              </a:spcBef>
              <a:defRPr sz="1824"/>
            </a:pPr>
            <a:r>
              <a:t>Deaf pupils need to be close to the teacher. Distance from teacher - large groups, outside - study, trips.</a:t>
            </a:r>
          </a:p>
          <a:p>
            <a:pPr marL="0" indent="0" defTabSz="332993">
              <a:spcBef>
                <a:spcPts val="2300"/>
              </a:spcBef>
              <a:buSzTx/>
              <a:buNone/>
              <a:defRPr sz="1824">
                <a:solidFill>
                  <a:srgbClr val="FF2600"/>
                </a:solidFill>
              </a:defRPr>
            </a:pPr>
            <a:r>
              <a:rPr>
                <a:solidFill>
                  <a:srgbClr val="0433FF"/>
                </a:solidFill>
              </a:rPr>
              <a:t>All of which a Teacher of the Deaf is trained in doing.</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Problems for Deaf pupils in mainstream school  Language and Communication"/>
          <p:cNvSpPr txBox="1">
            <a:spLocks noGrp="1"/>
          </p:cNvSpPr>
          <p:nvPr>
            <p:ph type="title"/>
          </p:nvPr>
        </p:nvSpPr>
        <p:spPr>
          <a:prstGeom prst="rect">
            <a:avLst/>
          </a:prstGeom>
        </p:spPr>
        <p:txBody>
          <a:bodyPr/>
          <a:lstStyle>
            <a:lvl1pPr>
              <a:defRPr sz="4000">
                <a:solidFill>
                  <a:srgbClr val="FF2600"/>
                </a:solidFill>
              </a:defRPr>
            </a:lvl1pPr>
          </a:lstStyle>
          <a:p>
            <a:r>
              <a:t>Problems for Deaf pupils in mainstream school  Language and Communication</a:t>
            </a:r>
          </a:p>
        </p:txBody>
      </p:sp>
      <p:sp>
        <p:nvSpPr>
          <p:cNvPr id="145" name="Remember -Deafness means that a deaf child will not develop language (communication, speech, reading, writing, sign language) without specialist teaching.…"/>
          <p:cNvSpPr txBox="1">
            <a:spLocks noGrp="1"/>
          </p:cNvSpPr>
          <p:nvPr>
            <p:ph type="body" idx="1"/>
          </p:nvPr>
        </p:nvSpPr>
        <p:spPr>
          <a:xfrm>
            <a:off x="952500" y="2422330"/>
            <a:ext cx="11099800" cy="6934978"/>
          </a:xfrm>
          <a:prstGeom prst="rect">
            <a:avLst/>
          </a:prstGeom>
        </p:spPr>
        <p:txBody>
          <a:bodyPr/>
          <a:lstStyle/>
          <a:p>
            <a:pPr marL="0" indent="0" defTabSz="245363">
              <a:spcBef>
                <a:spcPts val="1700"/>
              </a:spcBef>
              <a:buSzTx/>
              <a:buNone/>
              <a:defRPr sz="1890">
                <a:solidFill>
                  <a:srgbClr val="FF2600"/>
                </a:solidFill>
              </a:defRPr>
            </a:pPr>
            <a:r>
              <a:rPr i="1"/>
              <a:t>Remember</a:t>
            </a:r>
            <a:r>
              <a:t> -Deafness means that a </a:t>
            </a:r>
            <a:r>
              <a:rPr b="1"/>
              <a:t>deaf child will not develop language (communication, speech, reading, writing, sign language) </a:t>
            </a:r>
            <a:r>
              <a:rPr b="1" u="sng"/>
              <a:t>without specialist teaching</a:t>
            </a:r>
            <a:r>
              <a:t>.</a:t>
            </a:r>
          </a:p>
          <a:p>
            <a:pPr marL="0" indent="0" defTabSz="245363">
              <a:spcBef>
                <a:spcPts val="1700"/>
              </a:spcBef>
              <a:buSzTx/>
              <a:buNone/>
              <a:defRPr sz="1890" b="1">
                <a:solidFill>
                  <a:srgbClr val="FF2600"/>
                </a:solidFill>
              </a:defRPr>
            </a:pPr>
            <a:r>
              <a:t>Communication</a:t>
            </a:r>
          </a:p>
          <a:p>
            <a:pPr marL="186690" indent="-186690" defTabSz="245363">
              <a:spcBef>
                <a:spcPts val="1700"/>
              </a:spcBef>
              <a:defRPr sz="1890"/>
            </a:pPr>
            <a:r>
              <a:t>How does the deaf pupil communicate ? speech or sign language? Can others understand the deaf pupils’ speech?</a:t>
            </a:r>
          </a:p>
          <a:p>
            <a:pPr marL="186690" indent="-186690" defTabSz="245363">
              <a:spcBef>
                <a:spcPts val="1700"/>
              </a:spcBef>
              <a:defRPr sz="1890"/>
            </a:pPr>
            <a:r>
              <a:t>What can the deaf pupil hear, with technology ? Hearing aids amplify ALL SOUND not just speech ! There will be classroom noise, traffic, aeroplanes, roadworks, grass cutting, building works - all will interfere with what the deaf child hears, affecting concentration and understanding speech.</a:t>
            </a:r>
          </a:p>
          <a:p>
            <a:pPr marL="186690" indent="-186690" defTabSz="245363">
              <a:spcBef>
                <a:spcPts val="1700"/>
              </a:spcBef>
              <a:defRPr sz="1890"/>
            </a:pPr>
            <a:r>
              <a:t>Is the room acoustically treated? Is the light good? Are they sitting close to the teacher? </a:t>
            </a:r>
            <a:r>
              <a:rPr>
                <a:solidFill>
                  <a:srgbClr val="0433FF"/>
                </a:solidFill>
              </a:rPr>
              <a:t>All necessary for Deaf pupils to begin learning.</a:t>
            </a:r>
          </a:p>
          <a:p>
            <a:pPr marL="0" indent="0" defTabSz="245363">
              <a:spcBef>
                <a:spcPts val="1700"/>
              </a:spcBef>
              <a:buSzTx/>
              <a:buNone/>
              <a:defRPr sz="1890" b="1"/>
            </a:pPr>
            <a:r>
              <a:rPr>
                <a:solidFill>
                  <a:srgbClr val="FF2600"/>
                </a:solidFill>
              </a:rPr>
              <a:t>Language</a:t>
            </a:r>
            <a:r>
              <a:t> </a:t>
            </a:r>
          </a:p>
          <a:p>
            <a:pPr marL="186690" indent="-186690" defTabSz="245363">
              <a:spcBef>
                <a:spcPts val="1700"/>
              </a:spcBef>
              <a:defRPr sz="1890"/>
            </a:pPr>
            <a:r>
              <a:t>A deaf pupil may be 11 years old with a language level of a 5 year old -  which class do they go to?  (Physically &amp; socially 11 years old but not linguistically). </a:t>
            </a:r>
            <a:r>
              <a:rPr b="1"/>
              <a:t>This is the problem for inclusion.</a:t>
            </a:r>
          </a:p>
          <a:p>
            <a:pPr marL="186690" indent="-186690" defTabSz="245363">
              <a:spcBef>
                <a:spcPts val="1700"/>
              </a:spcBef>
              <a:defRPr sz="1890"/>
            </a:pPr>
            <a:r>
              <a:t>A deaf pupil will have a lower reading level than the class. They cannot read the written texts in the lessons. </a:t>
            </a:r>
            <a:r>
              <a:rPr>
                <a:solidFill>
                  <a:srgbClr val="0433FF"/>
                </a:solidFill>
              </a:rPr>
              <a:t>Teachers of the Deaf are trained to modify language and not the content.</a:t>
            </a:r>
          </a:p>
          <a:p>
            <a:pPr marL="186690" indent="-186690" defTabSz="245363">
              <a:spcBef>
                <a:spcPts val="1700"/>
              </a:spcBef>
              <a:defRPr sz="1890"/>
            </a:pPr>
            <a:r>
              <a:t>Deaf pupils will have a different language level to the other pupils.  They cannot work with others, understand lessons or make friends.</a:t>
            </a: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1888</Words>
  <Application>Microsoft Office PowerPoint</Application>
  <PresentationFormat>Pasirinktinai</PresentationFormat>
  <Paragraphs>167</Paragraphs>
  <Slides>16</Slides>
  <Notes>0</Notes>
  <HiddenSlides>0</HiddenSlides>
  <MMClips>0</MMClips>
  <ScaleCrop>false</ScaleCrop>
  <HeadingPairs>
    <vt:vector size="4" baseType="variant">
      <vt:variant>
        <vt:lpstr>Tema</vt:lpstr>
      </vt:variant>
      <vt:variant>
        <vt:i4>1</vt:i4>
      </vt:variant>
      <vt:variant>
        <vt:lpstr>Skaidrių pavadinimai</vt:lpstr>
      </vt:variant>
      <vt:variant>
        <vt:i4>16</vt:i4>
      </vt:variant>
    </vt:vector>
  </HeadingPairs>
  <TitlesOfParts>
    <vt:vector size="17" baseType="lpstr">
      <vt:lpstr>White</vt:lpstr>
      <vt:lpstr>Inclusive settings for deaf pupils</vt:lpstr>
      <vt:lpstr>UK experience 1980 - now</vt:lpstr>
      <vt:lpstr>Integration - Inclusion of deaf pupils into mainstream</vt:lpstr>
      <vt:lpstr>Remember the deaf child….</vt:lpstr>
      <vt:lpstr>Remember the deaf child….</vt:lpstr>
      <vt:lpstr>Remember the deaf child….</vt:lpstr>
      <vt:lpstr>Remember the deaf child….</vt:lpstr>
      <vt:lpstr>Problems in mainstream schools for deaf children:</vt:lpstr>
      <vt:lpstr>Problems for Deaf pupils in mainstream school  Language and Communication</vt:lpstr>
      <vt:lpstr>Inclusion for deaf pupils who sign…</vt:lpstr>
      <vt:lpstr>To educate each child to his/her full potential</vt:lpstr>
      <vt:lpstr>What have we learned?</vt:lpstr>
      <vt:lpstr>PowerPoint pristatymas</vt:lpstr>
      <vt:lpstr>Communication Support Workers (CSWs)</vt:lpstr>
      <vt:lpstr>PowerPoint pristatymas</vt:lpstr>
      <vt:lpstr>European experiences…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settings for deaf pupils</dc:title>
  <dc:creator>Svetlana Beniušienė</dc:creator>
  <cp:lastModifiedBy>User</cp:lastModifiedBy>
  <cp:revision>2</cp:revision>
  <dcterms:modified xsi:type="dcterms:W3CDTF">2021-03-10T13:32:51Z</dcterms:modified>
</cp:coreProperties>
</file>