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5" r:id="rId8"/>
    <p:sldId id="266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>
        <p:scale>
          <a:sx n="122" d="100"/>
          <a:sy n="122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irma.ciziene@nsa.smm.l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sa.smm.l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241523"/>
          </a:xfrm>
        </p:spPr>
        <p:txBody>
          <a:bodyPr/>
          <a:lstStyle/>
          <a:p>
            <a:r>
              <a:rPr lang="lt-LT" sz="2000" b="1" dirty="0" err="1" smtClean="0">
                <a:latin typeface="Bookman Old Style" panose="02050604050505020204" pitchFamily="18" charset="0"/>
              </a:rPr>
              <a:t>Įtraukusis</a:t>
            </a:r>
            <a:r>
              <a:rPr lang="lt-LT" sz="2000" b="1" dirty="0" smtClean="0">
                <a:latin typeface="Bookman Old Style" panose="02050604050505020204" pitchFamily="18" charset="0"/>
              </a:rPr>
              <a:t> ugdymas: numatomos priemonės kurčiųjų </a:t>
            </a:r>
            <a:r>
              <a:rPr lang="lt-LT" sz="2000" b="1" dirty="0" err="1" smtClean="0">
                <a:latin typeface="Bookman Old Style" panose="02050604050505020204" pitchFamily="18" charset="0"/>
              </a:rPr>
              <a:t>įtraukčiai</a:t>
            </a:r>
            <a:r>
              <a:rPr lang="lt-LT" sz="2000" b="1" dirty="0" smtClean="0">
                <a:latin typeface="Bookman Old Style" panose="02050604050505020204" pitchFamily="18" charset="0"/>
              </a:rPr>
              <a:t> užtikrinti</a:t>
            </a:r>
            <a:endParaRPr lang="lt-LT" sz="20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23855"/>
            <a:ext cx="6815669" cy="1487054"/>
          </a:xfrm>
        </p:spPr>
        <p:txBody>
          <a:bodyPr>
            <a:normAutofit/>
          </a:bodyPr>
          <a:lstStyle/>
          <a:p>
            <a:r>
              <a:rPr lang="lt-LT" sz="1200" dirty="0" smtClean="0">
                <a:latin typeface="Bookman Old Style" panose="02050604050505020204" pitchFamily="18" charset="0"/>
              </a:rPr>
              <a:t>Irma Čižienė</a:t>
            </a:r>
          </a:p>
          <a:p>
            <a:r>
              <a:rPr lang="lt-LT" sz="1200" dirty="0" smtClean="0">
                <a:latin typeface="Bookman Old Style" panose="02050604050505020204" pitchFamily="18" charset="0"/>
              </a:rPr>
              <a:t>Nacionalinės švietimo agentūros Švietimo pagalbos departamento direktorė</a:t>
            </a:r>
          </a:p>
          <a:p>
            <a:r>
              <a:rPr lang="lt-LT" sz="1200" dirty="0" smtClean="0">
                <a:latin typeface="Bookman Old Style" panose="02050604050505020204" pitchFamily="18" charset="0"/>
              </a:rPr>
              <a:t>Konferencija-diskusija </a:t>
            </a:r>
            <a:r>
              <a:rPr lang="lt-LT" sz="1200" dirty="0">
                <a:latin typeface="Bookman Old Style" panose="02050604050505020204" pitchFamily="18" charset="0"/>
              </a:rPr>
              <a:t>,,Klausos sutrikimų turinčių vaikų ugdymas: iššūkiai ir </a:t>
            </a:r>
            <a:r>
              <a:rPr lang="lt-LT" sz="1200" dirty="0" smtClean="0">
                <a:latin typeface="Bookman Old Style" panose="02050604050505020204" pitchFamily="18" charset="0"/>
              </a:rPr>
              <a:t>galimybės </a:t>
            </a:r>
            <a:r>
              <a:rPr lang="en-US" sz="1200" dirty="0" smtClean="0">
                <a:latin typeface="Bookman Old Style" panose="02050604050505020204" pitchFamily="18" charset="0"/>
              </a:rPr>
              <a:t>2021-02-19, Vilnius</a:t>
            </a:r>
            <a:endParaRPr lang="lt-LT" sz="1200" dirty="0" smtClean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75" y="336805"/>
            <a:ext cx="109737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241523"/>
          </a:xfrm>
        </p:spPr>
        <p:txBody>
          <a:bodyPr/>
          <a:lstStyle/>
          <a:p>
            <a:pPr lvl="3" algn="ctr" defTabSz="457200" rtl="0">
              <a:spcBef>
                <a:spcPct val="0"/>
              </a:spcBef>
            </a:pPr>
            <a:r>
              <a:rPr lang="lt-LT" sz="2400" dirty="0" smtClean="0">
                <a:latin typeface="Bookman Old Style" panose="02050604050505020204" pitchFamily="18" charset="0"/>
              </a:rPr>
              <a:t>Dėkoju </a:t>
            </a:r>
            <a:r>
              <a:rPr lang="lt-LT" sz="2400" dirty="0">
                <a:latin typeface="Bookman Old Style" panose="02050604050505020204" pitchFamily="18" charset="0"/>
              </a:rPr>
              <a:t>už Jūsų dėmesį</a:t>
            </a:r>
            <a:br>
              <a:rPr lang="lt-LT" sz="2400" dirty="0">
                <a:latin typeface="Bookman Old Style" panose="02050604050505020204" pitchFamily="18" charset="0"/>
              </a:rPr>
            </a:br>
            <a:endParaRPr lang="lt-LT" sz="2000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23855"/>
            <a:ext cx="6815669" cy="1487054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Irma Čižienė</a:t>
            </a:r>
          </a:p>
          <a:p>
            <a:r>
              <a:rPr lang="lt-LT" dirty="0" smtClean="0"/>
              <a:t>Nacionalinės švietimo agentūros Švietimo pagalbos departamento direktorė</a:t>
            </a:r>
          </a:p>
          <a:p>
            <a:r>
              <a:rPr lang="lt-LT" dirty="0" err="1">
                <a:hlinkClick r:id="rId2"/>
              </a:rPr>
              <a:t>i</a:t>
            </a:r>
            <a:r>
              <a:rPr lang="lt-LT" dirty="0" err="1" smtClean="0">
                <a:hlinkClick r:id="rId2"/>
              </a:rPr>
              <a:t>rma.ciziene</a:t>
            </a:r>
            <a:r>
              <a:rPr lang="en-US" dirty="0" smtClean="0">
                <a:hlinkClick r:id="rId2"/>
              </a:rPr>
              <a:t>@</a:t>
            </a:r>
            <a:r>
              <a:rPr lang="lt-LT" dirty="0" err="1" smtClean="0">
                <a:hlinkClick r:id="rId2"/>
              </a:rPr>
              <a:t>nsa.smm.lt</a:t>
            </a:r>
            <a:endParaRPr lang="lt-LT" dirty="0" smtClean="0"/>
          </a:p>
          <a:p>
            <a:endParaRPr lang="lt-L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21" y="503062"/>
            <a:ext cx="109737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6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1800" dirty="0"/>
              <a:t> </a:t>
            </a:r>
            <a:br>
              <a:rPr lang="lt-LT" sz="1800" dirty="0"/>
            </a:br>
            <a:r>
              <a:rPr lang="lt-LT" sz="2000" b="1" dirty="0" smtClean="0">
                <a:latin typeface="Bookman Old Style" panose="02050604050505020204" pitchFamily="18" charset="0"/>
              </a:rPr>
              <a:t>Veiklos, skirtos švietimo pagalbos klausos sutrikimų turintiems vaikams plėtrai</a:t>
            </a:r>
            <a:br>
              <a:rPr lang="lt-LT" sz="2000" b="1" dirty="0" smtClean="0">
                <a:latin typeface="Bookman Old Style" panose="02050604050505020204" pitchFamily="18" charset="0"/>
              </a:rPr>
            </a:br>
            <a:endParaRPr lang="lt-LT" sz="20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1600" b="1" dirty="0" smtClean="0">
                <a:latin typeface="Bookman Old Style" panose="02050604050505020204" pitchFamily="18" charset="0"/>
              </a:rPr>
              <a:t>Tikslas </a:t>
            </a:r>
            <a:r>
              <a:rPr lang="lt-LT" sz="1600" dirty="0" smtClean="0">
                <a:latin typeface="Bookman Old Style" panose="02050604050505020204" pitchFamily="18" charset="0"/>
              </a:rPr>
              <a:t>– plėtoti švietimo pagalbą klausos sutrikimų turintiems vaikams</a:t>
            </a:r>
          </a:p>
          <a:p>
            <a:pPr lvl="0"/>
            <a:r>
              <a:rPr lang="lt-LT" sz="1600" dirty="0" smtClean="0">
                <a:latin typeface="Bookman Old Style" panose="02050604050505020204" pitchFamily="18" charset="0"/>
              </a:rPr>
              <a:t>įdarbinami specialistai, kurie tiekia konsultacijas savo regiono mokytojams, tėvams, mokiniams, vykdo mokymus mokytojams, švietimo pagalbos specialistams</a:t>
            </a:r>
          </a:p>
          <a:p>
            <a:pPr lvl="0"/>
            <a:r>
              <a:rPr lang="lt-LT" sz="1600" dirty="0" smtClean="0">
                <a:latin typeface="Bookman Old Style" panose="02050604050505020204" pitchFamily="18" charset="0"/>
              </a:rPr>
              <a:t>tobulinama </a:t>
            </a:r>
            <a:r>
              <a:rPr lang="lt-LT" sz="1600" dirty="0">
                <a:latin typeface="Bookman Old Style" panose="02050604050505020204" pitchFamily="18" charset="0"/>
              </a:rPr>
              <a:t>švietimo pagalbos specialistų  kvalifikacija</a:t>
            </a:r>
          </a:p>
          <a:p>
            <a:r>
              <a:rPr lang="lt-LT" sz="1600" dirty="0">
                <a:latin typeface="Bookman Old Style" panose="02050604050505020204" pitchFamily="18" charset="0"/>
              </a:rPr>
              <a:t> </a:t>
            </a:r>
            <a:r>
              <a:rPr lang="lt-LT" sz="1600" dirty="0" smtClean="0">
                <a:latin typeface="Bookman Old Style" panose="02050604050505020204" pitchFamily="18" charset="0"/>
              </a:rPr>
              <a:t>įsigyjamos priemonės</a:t>
            </a:r>
            <a:endParaRPr lang="lt-LT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12" y="476120"/>
            <a:ext cx="109737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74809"/>
            <a:ext cx="9601196" cy="1303867"/>
          </a:xfrm>
        </p:spPr>
        <p:txBody>
          <a:bodyPr>
            <a:normAutofit/>
          </a:bodyPr>
          <a:lstStyle/>
          <a:p>
            <a:r>
              <a:rPr lang="lt-LT" sz="2000" b="1" dirty="0" smtClean="0">
                <a:latin typeface="Bookman Old Style" panose="02050604050505020204" pitchFamily="18" charset="0"/>
              </a:rPr>
              <a:t>Projektas „Įtraukiojo ugdymo galimybių plėtra, I etapas“</a:t>
            </a:r>
            <a:r>
              <a:rPr lang="lt-LT" sz="2000" dirty="0" smtClean="0">
                <a:latin typeface="Bookman Old Style" panose="02050604050505020204" pitchFamily="18" charset="0"/>
              </a:rPr>
              <a:t/>
            </a:r>
            <a:br>
              <a:rPr lang="lt-LT" sz="2000" dirty="0" smtClean="0">
                <a:latin typeface="Bookman Old Style" panose="02050604050505020204" pitchFamily="18" charset="0"/>
              </a:rPr>
            </a:br>
            <a:endParaRPr lang="lt-LT" sz="2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85258"/>
            <a:ext cx="9601196" cy="3290610"/>
          </a:xfrm>
        </p:spPr>
        <p:txBody>
          <a:bodyPr>
            <a:noAutofit/>
          </a:bodyPr>
          <a:lstStyle/>
          <a:p>
            <a:r>
              <a:rPr lang="lt-LT" sz="1600" b="1" dirty="0">
                <a:latin typeface="Bookman Old Style" panose="02050604050505020204" pitchFamily="18" charset="0"/>
              </a:rPr>
              <a:t>Įsteigti</a:t>
            </a:r>
            <a:r>
              <a:rPr lang="lt-LT" sz="1400" b="1" dirty="0">
                <a:latin typeface="Bookman Old Style" panose="02050604050505020204" pitchFamily="18" charset="0"/>
              </a:rPr>
              <a:t> papildomi 8,5 </a:t>
            </a:r>
            <a:r>
              <a:rPr lang="lt-LT" sz="1400" b="1" dirty="0" smtClean="0">
                <a:latin typeface="Bookman Old Style" panose="02050604050505020204" pitchFamily="18" charset="0"/>
              </a:rPr>
              <a:t>etatai: </a:t>
            </a:r>
            <a:r>
              <a:rPr lang="en-US" sz="1400" b="1" dirty="0" smtClean="0">
                <a:latin typeface="Bookman Old Style" panose="02050604050505020204" pitchFamily="18" charset="0"/>
              </a:rPr>
              <a:t>4 </a:t>
            </a:r>
            <a:r>
              <a:rPr lang="lt-LT" sz="1400" b="1" dirty="0" smtClean="0">
                <a:latin typeface="Bookman Old Style" panose="02050604050505020204" pitchFamily="18" charset="0"/>
              </a:rPr>
              <a:t>su</a:t>
            </a:r>
            <a:r>
              <a:rPr lang="en-US" sz="1400" b="1" dirty="0" smtClean="0">
                <a:latin typeface="Bookman Old Style" panose="02050604050505020204" pitchFamily="18" charset="0"/>
              </a:rPr>
              <a:t>r</a:t>
            </a:r>
            <a:r>
              <a:rPr lang="lt-LT" sz="1400" b="1" dirty="0" err="1" smtClean="0">
                <a:latin typeface="Bookman Old Style" panose="02050604050505020204" pitchFamily="18" charset="0"/>
              </a:rPr>
              <a:t>dopedagogų</a:t>
            </a:r>
            <a:r>
              <a:rPr lang="lt-LT" sz="1400" b="1" dirty="0">
                <a:latin typeface="Bookman Old Style" panose="02050604050505020204" pitchFamily="18" charset="0"/>
              </a:rPr>
              <a:t>, </a:t>
            </a:r>
            <a:r>
              <a:rPr lang="en-US" sz="1400" b="1" dirty="0" smtClean="0">
                <a:latin typeface="Bookman Old Style" panose="02050604050505020204" pitchFamily="18" charset="0"/>
              </a:rPr>
              <a:t>0,5 </a:t>
            </a:r>
            <a:r>
              <a:rPr lang="lt-LT" sz="1400" b="1" dirty="0" smtClean="0">
                <a:latin typeface="Bookman Old Style" panose="02050604050505020204" pitchFamily="18" charset="0"/>
              </a:rPr>
              <a:t>specialiojo pedagogo</a:t>
            </a:r>
            <a:r>
              <a:rPr lang="en-US" sz="1400" b="1" dirty="0" smtClean="0">
                <a:latin typeface="Bookman Old Style" panose="02050604050505020204" pitchFamily="18" charset="0"/>
              </a:rPr>
              <a:t> </a:t>
            </a:r>
            <a:r>
              <a:rPr lang="en-US" sz="1400" b="1" dirty="0" err="1" smtClean="0">
                <a:latin typeface="Bookman Old Style" panose="02050604050505020204" pitchFamily="18" charset="0"/>
              </a:rPr>
              <a:t>etato</a:t>
            </a:r>
            <a:r>
              <a:rPr lang="en-US" sz="1400" b="1" dirty="0" smtClean="0">
                <a:latin typeface="Bookman Old Style" panose="02050604050505020204" pitchFamily="18" charset="0"/>
              </a:rPr>
              <a:t> </a:t>
            </a:r>
            <a:r>
              <a:rPr lang="lt-LT" sz="1400" b="1" dirty="0" smtClean="0">
                <a:latin typeface="Bookman Old Style" panose="02050604050505020204" pitchFamily="18" charset="0"/>
              </a:rPr>
              <a:t>, </a:t>
            </a:r>
            <a:r>
              <a:rPr lang="en-US" sz="1400" b="1" dirty="0" smtClean="0">
                <a:latin typeface="Bookman Old Style" panose="02050604050505020204" pitchFamily="18" charset="0"/>
              </a:rPr>
              <a:t>4 </a:t>
            </a:r>
            <a:r>
              <a:rPr lang="lt-LT" sz="1400" b="1" dirty="0" smtClean="0">
                <a:latin typeface="Bookman Old Style" panose="02050604050505020204" pitchFamily="18" charset="0"/>
              </a:rPr>
              <a:t>metodininkų etatai</a:t>
            </a:r>
            <a:r>
              <a:rPr lang="en-US" sz="1400" b="1" dirty="0">
                <a:latin typeface="Bookman Old Style" panose="02050604050505020204" pitchFamily="18" charset="0"/>
              </a:rPr>
              <a:t> </a:t>
            </a:r>
            <a:r>
              <a:rPr lang="en-US" sz="1400" b="1" dirty="0" smtClean="0">
                <a:latin typeface="Bookman Old Style" panose="02050604050505020204" pitchFamily="18" charset="0"/>
              </a:rPr>
              <a:t>(</a:t>
            </a:r>
            <a:r>
              <a:rPr lang="lt-LT" sz="1400" dirty="0" smtClean="0">
                <a:latin typeface="Bookman Old Style" panose="02050604050505020204" pitchFamily="18" charset="0"/>
              </a:rPr>
              <a:t>lietuvių </a:t>
            </a:r>
            <a:r>
              <a:rPr lang="lt-LT" sz="1400" dirty="0">
                <a:latin typeface="Bookman Old Style" panose="02050604050505020204" pitchFamily="18" charset="0"/>
              </a:rPr>
              <a:t>gestų kalbos vertėjai, jie moko vaikus, mokytojus lietuvių gestų kalbos </a:t>
            </a:r>
            <a:r>
              <a:rPr lang="lt-LT" sz="1400" dirty="0" smtClean="0">
                <a:latin typeface="Bookman Old Style" panose="02050604050505020204" pitchFamily="18" charset="0"/>
              </a:rPr>
              <a:t>ir </a:t>
            </a:r>
            <a:r>
              <a:rPr lang="lt-LT" sz="1400" dirty="0">
                <a:latin typeface="Bookman Old Style" panose="02050604050505020204" pitchFamily="18" charset="0"/>
              </a:rPr>
              <a:t>konsultuoja įstaigos, kurioje įdarbinti </a:t>
            </a:r>
            <a:r>
              <a:rPr lang="lt-LT" sz="1400" dirty="0" smtClean="0">
                <a:latin typeface="Bookman Old Style" panose="02050604050505020204" pitchFamily="18" charset="0"/>
              </a:rPr>
              <a:t>darbuotojus </a:t>
            </a:r>
            <a:r>
              <a:rPr lang="lt-LT" sz="1400" b="1" dirty="0" smtClean="0">
                <a:latin typeface="Bookman Old Style" panose="02050604050505020204" pitchFamily="18" charset="0"/>
              </a:rPr>
              <a:t>(</a:t>
            </a:r>
            <a:r>
              <a:rPr lang="lt-LT" sz="1400" b="1" dirty="0">
                <a:latin typeface="Bookman Old Style" panose="02050604050505020204" pitchFamily="18" charset="0"/>
              </a:rPr>
              <a:t>finansavimas dveji metai nuo 2020-04):</a:t>
            </a:r>
            <a:endParaRPr lang="lt-LT" sz="1400" dirty="0">
              <a:latin typeface="Bookman Old Style" panose="02050604050505020204" pitchFamily="18" charset="0"/>
            </a:endParaRPr>
          </a:p>
          <a:p>
            <a:pPr lvl="0"/>
            <a:r>
              <a:rPr lang="lt-LT" sz="1400" dirty="0">
                <a:latin typeface="Bookman Old Style" panose="02050604050505020204" pitchFamily="18" charset="0"/>
              </a:rPr>
              <a:t>Lietuvos kurčiųjų ir neprigirdinčiųjų ugdymo centre (po 2 et. surdopedagogo ir metodininko, 0,5 et. spec. pedagogo)</a:t>
            </a:r>
          </a:p>
          <a:p>
            <a:pPr lvl="0"/>
            <a:r>
              <a:rPr lang="lt-LT" sz="1400" dirty="0">
                <a:latin typeface="Bookman Old Style" panose="02050604050505020204" pitchFamily="18" charset="0"/>
              </a:rPr>
              <a:t>Kauno kurčiųjų ir neprigirdinčiųjų ugdymo centre (po 1 et. surdopedagogo ir metodininko)</a:t>
            </a:r>
          </a:p>
          <a:p>
            <a:pPr lvl="0"/>
            <a:r>
              <a:rPr lang="lt-LT" sz="1400" dirty="0">
                <a:latin typeface="Bookman Old Style" panose="02050604050505020204" pitchFamily="18" charset="0"/>
              </a:rPr>
              <a:t>Panevėžio kurčiųjų ir neprigirdinčiųjų pagrindinėje mokykloje (po 1 et. surdopedagogo ir metodininko) </a:t>
            </a:r>
          </a:p>
          <a:p>
            <a:endParaRPr lang="lt-LT" sz="14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6" y="476120"/>
            <a:ext cx="109737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3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b="1" dirty="0">
                <a:latin typeface="Bookman Old Style" panose="02050604050505020204" pitchFamily="18" charset="0"/>
              </a:rPr>
              <a:t>2020 metais padaryta:</a:t>
            </a:r>
            <a:r>
              <a:rPr lang="lt-LT" sz="2000" dirty="0">
                <a:latin typeface="Bookman Old Style" panose="02050604050505020204" pitchFamily="18" charset="0"/>
              </a:rPr>
              <a:t/>
            </a:r>
            <a:br>
              <a:rPr lang="lt-LT" sz="2000" dirty="0">
                <a:latin typeface="Bookman Old Style" panose="02050604050505020204" pitchFamily="18" charset="0"/>
              </a:rPr>
            </a:br>
            <a:endParaRPr lang="lt-LT" sz="2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lt-LT" sz="1600" dirty="0">
                <a:latin typeface="Bookman Old Style" panose="02050604050505020204" pitchFamily="18" charset="0"/>
              </a:rPr>
              <a:t>299 surdopedagogo konsultacijos vaikams, tėvams, mokytojams, švietimo pagalbos specialistams</a:t>
            </a:r>
          </a:p>
          <a:p>
            <a:pPr lvl="0"/>
            <a:r>
              <a:rPr lang="lt-LT" sz="1600" dirty="0">
                <a:latin typeface="Bookman Old Style" panose="02050604050505020204" pitchFamily="18" charset="0"/>
              </a:rPr>
              <a:t>221 metodininko konsultacija mokytojams, mokiniams tėvams lietuvių gestų kalbos tobulinimo klausimais</a:t>
            </a:r>
          </a:p>
          <a:p>
            <a:pPr lvl="0"/>
            <a:r>
              <a:rPr lang="lt-LT" sz="1600" dirty="0">
                <a:latin typeface="Bookman Old Style" panose="02050604050505020204" pitchFamily="18" charset="0"/>
              </a:rPr>
              <a:t>61 mokytojas ar kitas personalo narys ir 5 tėvai mokėsi lietuvių gestų kalbos</a:t>
            </a:r>
          </a:p>
          <a:p>
            <a:pPr lvl="0"/>
            <a:r>
              <a:rPr lang="lt-LT" sz="1600" dirty="0">
                <a:latin typeface="Bookman Old Style" panose="02050604050505020204" pitchFamily="18" charset="0"/>
              </a:rPr>
              <a:t>Suorganizuotos 2 metodinės dienos mokytojams ir švietimo pagalbos specialistams ir 1 mokymai mokyklų </a:t>
            </a:r>
            <a:r>
              <a:rPr lang="lt-LT" sz="1600" dirty="0" smtClean="0">
                <a:latin typeface="Bookman Old Style" panose="02050604050505020204" pitchFamily="18" charset="0"/>
              </a:rPr>
              <a:t>logopedams</a:t>
            </a:r>
            <a:endParaRPr lang="lt-LT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6" y="476120"/>
            <a:ext cx="109737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1400" dirty="0">
                <a:effectLst>
                  <a:outerShdw blurRad="63500" dist="50800" dir="2700000" sx="0" sy="0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</a:rPr>
              <a:t>ATMINTINĖ MOKYTOJAMS, ugdantiems mokinius, turinčius klausos sutrikimų </a:t>
            </a:r>
            <a:endParaRPr lang="lt-LT" sz="1400" dirty="0">
              <a:latin typeface="Bookman Old Style" panose="02050604050505020204" pitchFamily="18" charset="0"/>
            </a:endParaRPr>
          </a:p>
          <a:p>
            <a:r>
              <a:rPr lang="lt-LT" sz="1400" dirty="0">
                <a:effectLst>
                  <a:outerShdw blurRad="63500" dist="50800" dir="2700000" sx="0" sy="0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</a:rPr>
              <a:t>ATMINTINĖS TĖVAMS, auginantiems vaikus, turinčius klausos sutrikimų: </a:t>
            </a:r>
            <a:endParaRPr lang="lt-LT" sz="1400" dirty="0">
              <a:latin typeface="Bookman Old Style" panose="02050604050505020204" pitchFamily="18" charset="0"/>
            </a:endParaRPr>
          </a:p>
          <a:p>
            <a:pPr lvl="0"/>
            <a:r>
              <a:rPr lang="lt-LT" sz="1400" dirty="0">
                <a:latin typeface="Bookman Old Style" panose="02050604050505020204" pitchFamily="18" charset="0"/>
              </a:rPr>
              <a:t>Surdopedagogo patarimai tėvams,  auginantiems 0 – 1 metų vaikus, turinčius klausos sutrikimų</a:t>
            </a:r>
          </a:p>
          <a:p>
            <a:pPr lvl="0"/>
            <a:r>
              <a:rPr lang="lt-LT" sz="1400" dirty="0">
                <a:latin typeface="Bookman Old Style" panose="02050604050505020204" pitchFamily="18" charset="0"/>
              </a:rPr>
              <a:t>Surdopedagogo patarimai tėvams,  auginantiems 1 – 2 metų vaikus, turinčius klausos sutrikimų</a:t>
            </a:r>
          </a:p>
          <a:p>
            <a:pPr lvl="0"/>
            <a:r>
              <a:rPr lang="lt-LT" sz="1400" dirty="0">
                <a:latin typeface="Bookman Old Style" panose="02050604050505020204" pitchFamily="18" charset="0"/>
              </a:rPr>
              <a:t>Surdopedagogo patarimai tėvams,  auginantiems 2 - 3 metų vaikus, turinčius klausos sutrikimų</a:t>
            </a:r>
          </a:p>
          <a:p>
            <a:pPr lvl="0"/>
            <a:r>
              <a:rPr lang="lt-LT" sz="1400" dirty="0">
                <a:latin typeface="Bookman Old Style" panose="02050604050505020204" pitchFamily="18" charset="0"/>
              </a:rPr>
              <a:t>Atmintinė tėvams, auginantiems mokyklinio amžiaus vaikus, turinčius klausos </a:t>
            </a:r>
            <a:r>
              <a:rPr lang="lt-LT" sz="1400" dirty="0" smtClean="0">
                <a:latin typeface="Bookman Old Style" panose="02050604050505020204" pitchFamily="18" charset="0"/>
              </a:rPr>
              <a:t>sutrikimų</a:t>
            </a:r>
            <a:r>
              <a:rPr lang="en-US" sz="1400" dirty="0">
                <a:latin typeface="Bookman Old Style" panose="02050604050505020204" pitchFamily="18" charset="0"/>
              </a:rPr>
              <a:t> </a:t>
            </a:r>
            <a:r>
              <a:rPr lang="en-US" sz="1400" dirty="0" smtClean="0">
                <a:latin typeface="Bookman Old Style" panose="02050604050505020204" pitchFamily="18" charset="0"/>
                <a:hlinkClick r:id="rId2"/>
              </a:rPr>
              <a:t>www.nsa.smm.lt</a:t>
            </a:r>
            <a:endParaRPr lang="en-US" sz="1400" dirty="0" smtClean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endParaRPr lang="lt-LT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21" y="476120"/>
            <a:ext cx="109737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5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b="1" dirty="0">
                <a:latin typeface="Bookman Old Style" panose="02050604050505020204" pitchFamily="18" charset="0"/>
              </a:rPr>
              <a:t>Kvalifikacijos tobulinimas</a:t>
            </a:r>
            <a:r>
              <a:rPr lang="lt-LT" sz="2000" dirty="0">
                <a:latin typeface="Bookman Old Style" panose="02050604050505020204" pitchFamily="18" charset="0"/>
              </a:rPr>
              <a:t/>
            </a:r>
            <a:br>
              <a:rPr lang="lt-LT" sz="2000" dirty="0">
                <a:latin typeface="Bookman Old Style" panose="02050604050505020204" pitchFamily="18" charset="0"/>
              </a:rPr>
            </a:br>
            <a:endParaRPr lang="lt-LT" sz="2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lt-LT" sz="1600" dirty="0" smtClean="0">
                <a:latin typeface="Bookman Old Style" panose="02050604050505020204" pitchFamily="18" charset="0"/>
              </a:rPr>
              <a:t>Du </a:t>
            </a:r>
            <a:r>
              <a:rPr lang="lt-LT" sz="1600" dirty="0">
                <a:latin typeface="Bookman Old Style" panose="02050604050505020204" pitchFamily="18" charset="0"/>
              </a:rPr>
              <a:t>vizitai į užsienio šalis (Austrija, Kroatija). Tema: pagalbos teikimas ir organizavimas vaikams, turintiems klausos sutrikimų. </a:t>
            </a:r>
            <a:r>
              <a:rPr lang="lt-LT" sz="1600" dirty="0" smtClean="0">
                <a:latin typeface="Bookman Old Style" panose="02050604050505020204" pitchFamily="18" charset="0"/>
              </a:rPr>
              <a:t>Planuojam</a:t>
            </a:r>
            <a:r>
              <a:rPr lang="en-US" sz="1600" dirty="0" smtClean="0">
                <a:latin typeface="Bookman Old Style" panose="02050604050505020204" pitchFamily="18" charset="0"/>
              </a:rPr>
              <a:t>a</a:t>
            </a:r>
            <a:r>
              <a:rPr lang="lt-LT" sz="1600" dirty="0" smtClean="0">
                <a:latin typeface="Bookman Old Style" panose="02050604050505020204" pitchFamily="18" charset="0"/>
              </a:rPr>
              <a:t> </a:t>
            </a:r>
            <a:r>
              <a:rPr lang="lt-LT" sz="1600" dirty="0">
                <a:latin typeface="Bookman Old Style" panose="02050604050505020204" pitchFamily="18" charset="0"/>
              </a:rPr>
              <a:t>organizuoti nuotolinius vizitus.</a:t>
            </a:r>
          </a:p>
          <a:p>
            <a:pPr lvl="0"/>
            <a:r>
              <a:rPr lang="lt-LT" sz="1600" dirty="0">
                <a:latin typeface="Bookman Old Style" panose="02050604050505020204" pitchFamily="18" charset="0"/>
              </a:rPr>
              <a:t>Mokymai naudoti muzikos klausymosi terapijos </a:t>
            </a:r>
            <a:r>
              <a:rPr lang="lt-LT" sz="1600" dirty="0" smtClean="0">
                <a:latin typeface="Bookman Old Style" panose="02050604050505020204" pitchFamily="18" charset="0"/>
              </a:rPr>
              <a:t>metodą</a:t>
            </a:r>
            <a:r>
              <a:rPr lang="en-US" sz="1600" dirty="0" smtClean="0">
                <a:latin typeface="Bookman Old Style" panose="02050604050505020204" pitchFamily="18" charset="0"/>
              </a:rPr>
              <a:t> </a:t>
            </a:r>
            <a:r>
              <a:rPr lang="lt-LT" sz="1600" dirty="0" err="1" smtClean="0">
                <a:latin typeface="Bookman Old Style" panose="02050604050505020204" pitchFamily="18" charset="0"/>
              </a:rPr>
              <a:t>Tomatis</a:t>
            </a:r>
            <a:r>
              <a:rPr lang="lt-LT" sz="1600" dirty="0">
                <a:latin typeface="Bookman Old Style" panose="02050604050505020204" pitchFamily="18" charset="0"/>
              </a:rPr>
              <a:t>, skirtą raidos, elgesio emocijų, dėmesio sutrikimų turintiems vaikams (6 dalyviai, mokymai vyksta užsienyje). </a:t>
            </a:r>
            <a:r>
              <a:rPr lang="lt-LT" sz="1600" dirty="0" smtClean="0">
                <a:latin typeface="Bookman Old Style" panose="02050604050505020204" pitchFamily="18" charset="0"/>
              </a:rPr>
              <a:t>Kol </a:t>
            </a:r>
            <a:r>
              <a:rPr lang="lt-LT" sz="1600" dirty="0">
                <a:latin typeface="Bookman Old Style" panose="02050604050505020204" pitchFamily="18" charset="0"/>
              </a:rPr>
              <a:t>kas mokymai neorganizuojami dėl </a:t>
            </a:r>
            <a:r>
              <a:rPr lang="lt-LT" sz="1600" dirty="0" smtClean="0">
                <a:latin typeface="Bookman Old Style" panose="02050604050505020204" pitchFamily="18" charset="0"/>
              </a:rPr>
              <a:t>COVID-19.</a:t>
            </a:r>
            <a:endParaRPr lang="lt-LT" sz="16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lt-LT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6" y="476120"/>
            <a:ext cx="109737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2" y="330198"/>
            <a:ext cx="9601196" cy="1303867"/>
          </a:xfrm>
        </p:spPr>
        <p:txBody>
          <a:bodyPr>
            <a:normAutofit/>
          </a:bodyPr>
          <a:lstStyle/>
          <a:p>
            <a:r>
              <a:rPr lang="lt-LT" sz="2000" b="1" dirty="0">
                <a:latin typeface="Bookman Old Style" panose="02050604050505020204" pitchFamily="18" charset="0"/>
              </a:rPr>
              <a:t>Priemonės ir įranga</a:t>
            </a:r>
            <a:r>
              <a:rPr lang="lt-LT" sz="2000" dirty="0">
                <a:latin typeface="Bookman Old Style" panose="02050604050505020204" pitchFamily="18" charset="0"/>
              </a:rPr>
              <a:t/>
            </a:r>
            <a:br>
              <a:rPr lang="lt-LT" sz="2000" dirty="0">
                <a:latin typeface="Bookman Old Style" panose="02050604050505020204" pitchFamily="18" charset="0"/>
              </a:rPr>
            </a:br>
            <a:endParaRPr lang="lt-LT" sz="20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0691"/>
            <a:ext cx="9601196" cy="3823854"/>
          </a:xfrm>
        </p:spPr>
        <p:txBody>
          <a:bodyPr>
            <a:noAutofit/>
          </a:bodyPr>
          <a:lstStyle/>
          <a:p>
            <a:pPr lvl="0"/>
            <a:r>
              <a:rPr lang="lt-LT" sz="1600" dirty="0">
                <a:latin typeface="Bookman Old Style" panose="02050604050505020204" pitchFamily="18" charset="0"/>
              </a:rPr>
              <a:t>Programinė įranga, skirta klausos sutrikimų arba </a:t>
            </a:r>
            <a:r>
              <a:rPr lang="lt-LT" sz="1600" dirty="0" err="1">
                <a:latin typeface="Bookman Old Style" panose="02050604050505020204" pitchFamily="18" charset="0"/>
              </a:rPr>
              <a:t>kochlearinius</a:t>
            </a:r>
            <a:r>
              <a:rPr lang="lt-LT" sz="1600" dirty="0">
                <a:latin typeface="Bookman Old Style" panose="02050604050505020204" pitchFamily="18" charset="0"/>
              </a:rPr>
              <a:t> implantus turinčių vaikų aktyvios kalbos ir kalbėjimo registravimui bei mokymai dirbti </a:t>
            </a:r>
            <a:r>
              <a:rPr lang="lt-LT" sz="1600" dirty="0" smtClean="0">
                <a:latin typeface="Bookman Old Style" panose="02050604050505020204" pitchFamily="18" charset="0"/>
              </a:rPr>
              <a:t>šia programine </a:t>
            </a:r>
            <a:r>
              <a:rPr lang="lt-LT" sz="1600" dirty="0">
                <a:latin typeface="Bookman Old Style" panose="02050604050505020204" pitchFamily="18" charset="0"/>
              </a:rPr>
              <a:t>įranga. (Nupirkta, pakeliui į Lietuvą, siunčiama iš JAV). Šios įrangos Lietuvoje nėra, pirmieji ją turės </a:t>
            </a:r>
            <a:r>
              <a:rPr lang="lt-LT" sz="1600" dirty="0" smtClean="0">
                <a:latin typeface="Bookman Old Style" panose="02050604050505020204" pitchFamily="18" charset="0"/>
              </a:rPr>
              <a:t>LKNUC  (Projektas </a:t>
            </a:r>
            <a:r>
              <a:rPr lang="lt-LT" sz="1600" dirty="0">
                <a:latin typeface="Bookman Old Style" panose="02050604050505020204" pitchFamily="18" charset="0"/>
              </a:rPr>
              <a:t>„Įtraukiojo ugdymo galimybių plėtra, I etapas</a:t>
            </a:r>
            <a:r>
              <a:rPr lang="lt-LT" sz="1600" dirty="0" smtClean="0">
                <a:latin typeface="Bookman Old Style" panose="02050604050505020204" pitchFamily="18" charset="0"/>
              </a:rPr>
              <a:t>“)</a:t>
            </a:r>
            <a:endParaRPr lang="lt-LT" sz="1600" dirty="0">
              <a:latin typeface="Bookman Old Style" panose="02050604050505020204" pitchFamily="18" charset="0"/>
            </a:endParaRPr>
          </a:p>
          <a:p>
            <a:pPr lvl="0"/>
            <a:r>
              <a:rPr lang="lt-LT" sz="1600" dirty="0" smtClean="0">
                <a:latin typeface="Bookman Old Style" panose="02050604050505020204" pitchFamily="18" charset="0"/>
              </a:rPr>
              <a:t>Terapijos </a:t>
            </a:r>
            <a:r>
              <a:rPr lang="lt-LT" sz="1600" dirty="0">
                <a:latin typeface="Bookman Old Style" panose="02050604050505020204" pitchFamily="18" charset="0"/>
              </a:rPr>
              <a:t>metodo </a:t>
            </a:r>
            <a:r>
              <a:rPr lang="lt-LT" sz="1600" dirty="0" err="1">
                <a:latin typeface="Bookman Old Style" panose="02050604050505020204" pitchFamily="18" charset="0"/>
              </a:rPr>
              <a:t>Tomatis</a:t>
            </a:r>
            <a:r>
              <a:rPr lang="lt-LT" sz="1600" dirty="0">
                <a:latin typeface="Bookman Old Style" panose="02050604050505020204" pitchFamily="18" charset="0"/>
              </a:rPr>
              <a:t> įranga, 4 vnt</a:t>
            </a:r>
            <a:r>
              <a:rPr lang="lt-LT" sz="1600" dirty="0" smtClean="0">
                <a:latin typeface="Bookman Old Style" panose="02050604050505020204" pitchFamily="18" charset="0"/>
              </a:rPr>
              <a:t>.</a:t>
            </a:r>
            <a:r>
              <a:rPr lang="lt-LT" sz="1600" dirty="0">
                <a:latin typeface="Bookman Old Style" panose="02050604050505020204" pitchFamily="18" charset="0"/>
              </a:rPr>
              <a:t> (Projektas „Įtraukiojo ugdymo galimybių plėtra, I etapas</a:t>
            </a:r>
            <a:r>
              <a:rPr lang="lt-LT" sz="1600" dirty="0" smtClean="0">
                <a:latin typeface="Bookman Old Style" panose="02050604050505020204" pitchFamily="18" charset="0"/>
              </a:rPr>
              <a:t>“)</a:t>
            </a:r>
          </a:p>
          <a:p>
            <a:r>
              <a:rPr lang="lt-LT" sz="1600" dirty="0" smtClean="0">
                <a:latin typeface="Bookman Old Style" panose="02050604050505020204" pitchFamily="18" charset="0"/>
              </a:rPr>
              <a:t>Mokymosi platformos, </a:t>
            </a:r>
            <a:r>
              <a:rPr lang="lt-LT" sz="1600" dirty="0">
                <a:latin typeface="Bookman Old Style" panose="02050604050505020204" pitchFamily="18" charset="0"/>
              </a:rPr>
              <a:t>į kurią būtų sukeltos ir perprogramuotos jau </a:t>
            </a:r>
            <a:r>
              <a:rPr lang="lt-LT" sz="1600" dirty="0" smtClean="0">
                <a:latin typeface="Bookman Old Style" panose="02050604050505020204" pitchFamily="18" charset="0"/>
              </a:rPr>
              <a:t>turimos </a:t>
            </a:r>
            <a:r>
              <a:rPr lang="lt-LT" sz="1600" dirty="0">
                <a:latin typeface="Bookman Old Style" panose="02050604050505020204" pitchFamily="18" charset="0"/>
              </a:rPr>
              <a:t>26 </a:t>
            </a:r>
            <a:r>
              <a:rPr lang="lt-LT" sz="1600" dirty="0" smtClean="0">
                <a:latin typeface="Bookman Old Style" panose="02050604050505020204" pitchFamily="18" charset="0"/>
              </a:rPr>
              <a:t>skaitmeninės priemonės </a:t>
            </a:r>
            <a:r>
              <a:rPr lang="lt-LT" sz="1600" dirty="0">
                <a:latin typeface="Bookman Old Style" panose="02050604050505020204" pitchFamily="18" charset="0"/>
              </a:rPr>
              <a:t>kurčiųjų mokymui (DVD diskai) ir 18 spausdintinių priemonių (vadovėlių, knygų) kurios parengtos, bet jas naudoti nėra patogu, nes tai popieriniai variantai arba DVD diskai su pasenusia </a:t>
            </a:r>
            <a:r>
              <a:rPr lang="lt-LT" sz="1600" dirty="0" smtClean="0">
                <a:latin typeface="Bookman Old Style" panose="02050604050505020204" pitchFamily="18" charset="0"/>
              </a:rPr>
              <a:t>programa, kuri nebepalaikoma.  Taip </a:t>
            </a:r>
            <a:r>
              <a:rPr lang="lt-LT" sz="1600" dirty="0">
                <a:latin typeface="Bookman Old Style" panose="02050604050505020204" pitchFamily="18" charset="0"/>
              </a:rPr>
              <a:t>pat platformoje galima būtų kurti ir naujas </a:t>
            </a:r>
            <a:r>
              <a:rPr lang="lt-LT" sz="1600" dirty="0" smtClean="0">
                <a:latin typeface="Bookman Old Style" panose="02050604050505020204" pitchFamily="18" charset="0"/>
              </a:rPr>
              <a:t>priemones </a:t>
            </a:r>
            <a:r>
              <a:rPr lang="lt-LT" sz="1600" dirty="0">
                <a:latin typeface="Bookman Old Style" panose="02050604050505020204" pitchFamily="18" charset="0"/>
              </a:rPr>
              <a:t>ir jomis </a:t>
            </a:r>
            <a:r>
              <a:rPr lang="lt-LT" sz="1600" dirty="0" smtClean="0">
                <a:latin typeface="Bookman Old Style" panose="02050604050505020204" pitchFamily="18" charset="0"/>
              </a:rPr>
              <a:t>dalintis</a:t>
            </a:r>
            <a:r>
              <a:rPr lang="lt-LT" sz="1600" dirty="0">
                <a:latin typeface="Bookman Old Style" panose="02050604050505020204" pitchFamily="18" charset="0"/>
              </a:rPr>
              <a:t> </a:t>
            </a:r>
            <a:r>
              <a:rPr lang="lt-LT" sz="1600" b="1" dirty="0" smtClean="0">
                <a:latin typeface="Bookman Old Style" panose="02050604050505020204" pitchFamily="18" charset="0"/>
              </a:rPr>
              <a:t> </a:t>
            </a:r>
            <a:r>
              <a:rPr lang="lt-LT" sz="1600" dirty="0" smtClean="0">
                <a:latin typeface="Bookman Old Style" panose="02050604050505020204" pitchFamily="18" charset="0"/>
              </a:rPr>
              <a:t>(projektas ,,</a:t>
            </a:r>
            <a:r>
              <a:rPr lang="lt-LT" sz="1600" dirty="0">
                <a:latin typeface="Bookman Old Style" panose="02050604050505020204" pitchFamily="18" charset="0"/>
              </a:rPr>
              <a:t>Skaitmeninio ugdymo turinio kūrimas ir diegimas</a:t>
            </a:r>
            <a:r>
              <a:rPr lang="lt-LT" sz="1600" dirty="0" smtClean="0">
                <a:latin typeface="Bookman Old Style" panose="02050604050505020204" pitchFamily="18" charset="0"/>
              </a:rPr>
              <a:t>“)</a:t>
            </a:r>
            <a:endParaRPr lang="lt-LT" sz="1600" dirty="0">
              <a:latin typeface="Bookman Old Style" panose="02050604050505020204" pitchFamily="18" charset="0"/>
            </a:endParaRPr>
          </a:p>
          <a:p>
            <a:r>
              <a:rPr lang="lt-LT" sz="16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6" y="476120"/>
            <a:ext cx="109737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9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1800" b="1" dirty="0">
                <a:latin typeface="Bookman Old Style" panose="02050604050505020204" pitchFamily="18" charset="0"/>
              </a:rPr>
              <a:t>,,Pagrindinio ugdymo pasiekimų patikrinimo, lietuvių kalbos ir literatūros įskaitos, brandos egzaminų užduoties formos, vykdymo ir vertinimo   instrukcijų pritaikymo mokiniams, buvusiems mokiniams ir eksternams, turintiems specialiųjų ugdymosi poreikių, tvarkos </a:t>
            </a:r>
            <a:r>
              <a:rPr lang="lt-LT" sz="1800" b="1" dirty="0" smtClean="0">
                <a:latin typeface="Bookman Old Style" panose="02050604050505020204" pitchFamily="18" charset="0"/>
              </a:rPr>
              <a:t>aprašas"</a:t>
            </a:r>
            <a:r>
              <a:rPr lang="lt-LT" sz="1800" b="1" dirty="0">
                <a:latin typeface="Bookman Old Style" panose="02050604050505020204" pitchFamily="18" charset="0"/>
              </a:rPr>
              <a:t/>
            </a:r>
            <a:br>
              <a:rPr lang="lt-LT" sz="1800" b="1" dirty="0">
                <a:latin typeface="Bookman Old Style" panose="02050604050505020204" pitchFamily="18" charset="0"/>
              </a:rPr>
            </a:br>
            <a:endParaRPr lang="lt-LT" sz="18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02123"/>
          </a:xfrm>
        </p:spPr>
        <p:txBody>
          <a:bodyPr>
            <a:normAutofit fontScale="40000" lnSpcReduction="20000"/>
          </a:bodyPr>
          <a:lstStyle/>
          <a:p>
            <a:r>
              <a:rPr lang="lt-LT" sz="3500" dirty="0" smtClean="0">
                <a:latin typeface="Bookman Old Style" panose="02050604050505020204" pitchFamily="18" charset="0"/>
              </a:rPr>
              <a:t>Darbo grupė pakeitimo </a:t>
            </a:r>
            <a:r>
              <a:rPr lang="lt-LT" sz="3500" dirty="0">
                <a:latin typeface="Bookman Old Style" panose="02050604050505020204" pitchFamily="18" charset="0"/>
              </a:rPr>
              <a:t>projektui </a:t>
            </a:r>
            <a:r>
              <a:rPr lang="lt-LT" sz="3500" dirty="0" smtClean="0">
                <a:latin typeface="Bookman Old Style" panose="02050604050505020204" pitchFamily="18" charset="0"/>
              </a:rPr>
              <a:t>parengti</a:t>
            </a:r>
          </a:p>
          <a:p>
            <a:r>
              <a:rPr lang="lt-LT" sz="3500" dirty="0" smtClean="0">
                <a:latin typeface="Bookman Old Style" panose="02050604050505020204" pitchFamily="18" charset="0"/>
              </a:rPr>
              <a:t>Siūlomi pakeitimai </a:t>
            </a:r>
          </a:p>
          <a:p>
            <a:r>
              <a:rPr lang="lt-LT" sz="3500" dirty="0" smtClean="0">
                <a:latin typeface="Bookman Old Style" panose="02050604050505020204" pitchFamily="18" charset="0"/>
              </a:rPr>
              <a:t>6.2</a:t>
            </a:r>
            <a:r>
              <a:rPr lang="lt-LT" sz="3500" dirty="0">
                <a:latin typeface="Bookman Old Style" panose="02050604050505020204" pitchFamily="18" charset="0"/>
              </a:rPr>
              <a:t>. klausos sutrikimų ar </a:t>
            </a:r>
            <a:r>
              <a:rPr lang="lt-LT" sz="3500" dirty="0" err="1">
                <a:latin typeface="Bookman Old Style" panose="02050604050505020204" pitchFamily="18" charset="0"/>
              </a:rPr>
              <a:t>kochlearinių</a:t>
            </a:r>
            <a:r>
              <a:rPr lang="lt-LT" sz="3500" dirty="0">
                <a:latin typeface="Bookman Old Style" panose="02050604050505020204" pitchFamily="18" charset="0"/>
              </a:rPr>
              <a:t> implantų (mokinys ir buvęs mokinys, turintis vidutinį, žymų, labai žymų ar gilų klausos sutrikimą (kurtumą) ar kuriam atlikta </a:t>
            </a:r>
            <a:r>
              <a:rPr lang="lt-LT" sz="3500" dirty="0" err="1">
                <a:latin typeface="Bookman Old Style" panose="02050604050505020204" pitchFamily="18" charset="0"/>
              </a:rPr>
              <a:t>kochlearinio</a:t>
            </a:r>
            <a:r>
              <a:rPr lang="lt-LT" sz="3500" dirty="0">
                <a:latin typeface="Bookman Old Style" panose="02050604050505020204" pitchFamily="18" charset="0"/>
              </a:rPr>
              <a:t> implanto operacija, lietuvių kalbos ir literatūros įskaitos ir </a:t>
            </a:r>
            <a:r>
              <a:rPr lang="lt-LT" sz="35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pagrindinio ugdymo pasiekimų patikrinimo lietuvių kalbos ir literatūros dalies žodžiu- </a:t>
            </a:r>
            <a:r>
              <a:rPr lang="lt-LT" sz="35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lt-LT" sz="35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nelaiko);</a:t>
            </a:r>
            <a:endParaRPr lang="lt-LT" sz="35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fontAlgn="ctr"/>
            <a:r>
              <a:rPr lang="lt-LT" sz="3500" dirty="0">
                <a:latin typeface="Bookman Old Style" panose="02050604050505020204" pitchFamily="18" charset="0"/>
              </a:rPr>
              <a:t>19.3. už pagrindinio ugdymo pasiekimų patikrinimo kalbos dalį žodžiu neįskaitomi taškai, skirti kalbos taisyklingumui vertinti, o surinktų taškų suma dauginama iš Nacionalinės švietimo agentūros direktoriaus patvirtinto koeficiento; remiantis </a:t>
            </a:r>
            <a:r>
              <a:rPr lang="lt-LT" sz="3500" strike="sngStrike" dirty="0" smtClean="0">
                <a:latin typeface="Bookman Old Style" panose="02050604050505020204" pitchFamily="18" charset="0"/>
              </a:rPr>
              <a:t>gydytojo ir </a:t>
            </a:r>
            <a:r>
              <a:rPr lang="lt-LT" sz="3500" dirty="0" smtClean="0">
                <a:latin typeface="Bookman Old Style" panose="02050604050505020204" pitchFamily="18" charset="0"/>
              </a:rPr>
              <a:t> </a:t>
            </a:r>
            <a:r>
              <a:rPr lang="lt-LT" sz="3500" dirty="0">
                <a:latin typeface="Bookman Old Style" panose="02050604050505020204" pitchFamily="18" charset="0"/>
              </a:rPr>
              <a:t>pedagoginės psichologinės tarnybos išduota pažyma, mokyklos vadovui atleidus nuo lietuvių kalbos ir literatūros dalies žodžiu, šiai daliai skirti taškai dauginami iš Nacionalinės švietimo agentūros direktoriaus patvirtinto koeficiento; </a:t>
            </a:r>
          </a:p>
          <a:p>
            <a:r>
              <a:rPr lang="lt-LT" sz="35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r</a:t>
            </a:r>
            <a:r>
              <a:rPr lang="lt-LT" sz="3500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emiantis </a:t>
            </a:r>
            <a:r>
              <a:rPr lang="lt-LT" sz="35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pedagoginės psichologinės tarnybos išduota pažyma, mokyklos vadovui, atleidus nuo lietuvių kalbos ir literatūros dalies žodžiu, šiai daliai skirti taškai dauginami iš Nacionalinio egzaminų centro direktoriaus patvirtinto koeficiento;</a:t>
            </a:r>
          </a:p>
          <a:p>
            <a:pPr marL="0" indent="0">
              <a:buNone/>
            </a:pPr>
            <a:r>
              <a:rPr lang="lt-LT" sz="2500" i="1" dirty="0">
                <a:latin typeface="Bookman Old Style" panose="02050604050505020204" pitchFamily="18" charset="0"/>
              </a:rPr>
              <a:t> </a:t>
            </a:r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26" y="476120"/>
            <a:ext cx="109737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6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b="1" dirty="0">
                <a:latin typeface="Bookman Old Style" panose="02050604050505020204" pitchFamily="18" charset="0"/>
              </a:rPr>
              <a:t>Bendrojo ugdymo programų atnaujinimas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24545"/>
            <a:ext cx="9862124" cy="3589869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lt-LT" sz="2400" dirty="0" smtClean="0">
                <a:latin typeface="Bookman Old Style" panose="02050604050505020204" pitchFamily="18" charset="0"/>
              </a:rPr>
              <a:t>                     </a:t>
            </a:r>
          </a:p>
          <a:p>
            <a:pPr marL="1371600" lvl="3" indent="0">
              <a:buNone/>
            </a:pPr>
            <a:r>
              <a:rPr lang="en-US" sz="1800" dirty="0" err="1" smtClean="0">
                <a:latin typeface="Bookman Old Style" panose="02050604050505020204" pitchFamily="18" charset="0"/>
              </a:rPr>
              <a:t>Parengtos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  <a:r>
              <a:rPr lang="en-US" sz="1800" dirty="0" err="1" smtClean="0">
                <a:latin typeface="Bookman Old Style" panose="02050604050505020204" pitchFamily="18" charset="0"/>
              </a:rPr>
              <a:t>rekomendacijos</a:t>
            </a:r>
            <a:r>
              <a:rPr lang="lt-LT" sz="1800" dirty="0" smtClean="0">
                <a:latin typeface="Bookman Old Style" panose="02050604050505020204" pitchFamily="18" charset="0"/>
              </a:rPr>
              <a:t>, kaip pritaikyti atnaujintas vidurinio ugdymo programas klausos sutrikimų turintiems mokiniams</a:t>
            </a:r>
            <a:r>
              <a:rPr lang="lt-LT" sz="1800" dirty="0">
                <a:latin typeface="Bookman Old Style" panose="02050604050505020204" pitchFamily="18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476120"/>
            <a:ext cx="109737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9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423</TotalTime>
  <Words>725</Words>
  <Application>Microsoft Office PowerPoint</Application>
  <PresentationFormat>Pasirinktinai</PresentationFormat>
  <Paragraphs>47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Organic</vt:lpstr>
      <vt:lpstr>Įtraukusis ugdymas: numatomos priemonės kurčiųjų įtraukčiai užtikrinti</vt:lpstr>
      <vt:lpstr>  Veiklos, skirtos švietimo pagalbos klausos sutrikimų turintiems vaikams plėtrai </vt:lpstr>
      <vt:lpstr>Projektas „Įtraukiojo ugdymo galimybių plėtra, I etapas“ </vt:lpstr>
      <vt:lpstr>2020 metais padaryta: </vt:lpstr>
      <vt:lpstr>PowerPoint pristatymas</vt:lpstr>
      <vt:lpstr>Kvalifikacijos tobulinimas </vt:lpstr>
      <vt:lpstr>Priemonės ir įranga </vt:lpstr>
      <vt:lpstr>,,Pagrindinio ugdymo pasiekimų patikrinimo, lietuvių kalbos ir literatūros įskaitos, brandos egzaminų užduoties formos, vykdymo ir vertinimo   instrukcijų pritaikymo mokiniams, buvusiems mokiniams ir eksternams, turintiems specialiųjų ugdymosi poreikių, tvarkos aprašas" </vt:lpstr>
      <vt:lpstr>Bendrojo ugdymo programų atnaujinimas</vt:lpstr>
      <vt:lpstr>Dėkoju už Jūsų dėmesį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74</cp:revision>
  <dcterms:created xsi:type="dcterms:W3CDTF">2019-09-19T06:20:36Z</dcterms:created>
  <dcterms:modified xsi:type="dcterms:W3CDTF">2021-02-19T11:36:29Z</dcterms:modified>
</cp:coreProperties>
</file>