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67" r:id="rId2"/>
    <p:sldId id="276" r:id="rId3"/>
    <p:sldId id="277" r:id="rId4"/>
    <p:sldId id="278" r:id="rId5"/>
    <p:sldId id="279" r:id="rId6"/>
    <p:sldId id="280" r:id="rId7"/>
    <p:sldId id="281" r:id="rId8"/>
    <p:sldId id="283" r:id="rId9"/>
    <p:sldId id="284" r:id="rId10"/>
    <p:sldId id="282" r:id="rId11"/>
    <p:sldId id="285" r:id="rId12"/>
    <p:sldId id="286" r:id="rId13"/>
    <p:sldId id="287" r:id="rId14"/>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02"/>
  </p:normalViewPr>
  <p:slideViewPr>
    <p:cSldViewPr snapToGrid="0" snapToObjects="1">
      <p:cViewPr>
        <p:scale>
          <a:sx n="123" d="100"/>
          <a:sy n="123" d="100"/>
        </p:scale>
        <p:origin x="-11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FAD4E5-B681-F746-BED6-B43DECAE3B85}" type="datetimeFigureOut">
              <a:rPr lang="x-none" smtClean="0"/>
              <a:t>2021-02-19</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02A6F2-F1F8-BD4C-9B2C-A218316F77EC}" type="slidenum">
              <a:rPr lang="x-none" smtClean="0"/>
              <a:t>‹#›</a:t>
            </a:fld>
            <a:endParaRPr lang="x-none"/>
          </a:p>
        </p:txBody>
      </p:sp>
    </p:spTree>
    <p:extLst>
      <p:ext uri="{BB962C8B-B14F-4D97-AF65-F5344CB8AC3E}">
        <p14:creationId xmlns:p14="http://schemas.microsoft.com/office/powerpoint/2010/main" val="1754740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EA54743E-7E6B-F247-A92A-DC09562D138D}" type="datetimeFigureOut">
              <a:rPr lang="x-none" smtClean="0"/>
              <a:t>2021-02-19</a:t>
            </a:fld>
            <a:endParaRPr lang="x-none"/>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x-none"/>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F8835551-C4BD-C84A-9A06-1B6B1F35C109}" type="slidenum">
              <a:rPr lang="x-none" smtClean="0"/>
              <a:t>‹#›</a:t>
            </a:fld>
            <a:endParaRPr lang="x-none"/>
          </a:p>
        </p:txBody>
      </p:sp>
    </p:spTree>
    <p:extLst>
      <p:ext uri="{BB962C8B-B14F-4D97-AF65-F5344CB8AC3E}">
        <p14:creationId xmlns:p14="http://schemas.microsoft.com/office/powerpoint/2010/main" val="173237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54743E-7E6B-F247-A92A-DC09562D138D}" type="datetimeFigureOut">
              <a:rPr lang="x-none" smtClean="0"/>
              <a:t>2021-02-19</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F8835551-C4BD-C84A-9A06-1B6B1F35C109}" type="slidenum">
              <a:rPr lang="x-none" smtClean="0"/>
              <a:t>‹#›</a:t>
            </a:fld>
            <a:endParaRPr lang="x-none"/>
          </a:p>
        </p:txBody>
      </p:sp>
    </p:spTree>
    <p:extLst>
      <p:ext uri="{BB962C8B-B14F-4D97-AF65-F5344CB8AC3E}">
        <p14:creationId xmlns:p14="http://schemas.microsoft.com/office/powerpoint/2010/main" val="91097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54743E-7E6B-F247-A92A-DC09562D138D}" type="datetimeFigureOut">
              <a:rPr lang="x-none" smtClean="0"/>
              <a:t>2021-02-19</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F8835551-C4BD-C84A-9A06-1B6B1F35C109}" type="slidenum">
              <a:rPr lang="x-none" smtClean="0"/>
              <a:t>‹#›</a:t>
            </a:fld>
            <a:endParaRPr lang="x-none"/>
          </a:p>
        </p:txBody>
      </p:sp>
    </p:spTree>
    <p:extLst>
      <p:ext uri="{BB962C8B-B14F-4D97-AF65-F5344CB8AC3E}">
        <p14:creationId xmlns:p14="http://schemas.microsoft.com/office/powerpoint/2010/main" val="1983264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54743E-7E6B-F247-A92A-DC09562D138D}" type="datetimeFigureOut">
              <a:rPr lang="x-none" smtClean="0"/>
              <a:t>2021-02-19</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F8835551-C4BD-C84A-9A06-1B6B1F35C109}" type="slidenum">
              <a:rPr lang="x-none" smtClean="0"/>
              <a:t>‹#›</a:t>
            </a:fld>
            <a:endParaRPr lang="x-none"/>
          </a:p>
        </p:txBody>
      </p:sp>
    </p:spTree>
    <p:extLst>
      <p:ext uri="{BB962C8B-B14F-4D97-AF65-F5344CB8AC3E}">
        <p14:creationId xmlns:p14="http://schemas.microsoft.com/office/powerpoint/2010/main" val="3591743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54743E-7E6B-F247-A92A-DC09562D138D}" type="datetimeFigureOut">
              <a:rPr lang="x-none" smtClean="0"/>
              <a:t>2021-02-19</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F8835551-C4BD-C84A-9A06-1B6B1F35C109}" type="slidenum">
              <a:rPr lang="x-none" smtClean="0"/>
              <a:t>‹#›</a:t>
            </a:fld>
            <a:endParaRPr lang="x-none"/>
          </a:p>
        </p:txBody>
      </p:sp>
    </p:spTree>
    <p:extLst>
      <p:ext uri="{BB962C8B-B14F-4D97-AF65-F5344CB8AC3E}">
        <p14:creationId xmlns:p14="http://schemas.microsoft.com/office/powerpoint/2010/main" val="375997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54743E-7E6B-F247-A92A-DC09562D138D}" type="datetimeFigureOut">
              <a:rPr lang="x-none" smtClean="0"/>
              <a:t>2021-02-19</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F8835551-C4BD-C84A-9A06-1B6B1F35C109}" type="slidenum">
              <a:rPr lang="x-none" smtClean="0"/>
              <a:t>‹#›</a:t>
            </a:fld>
            <a:endParaRPr lang="x-none"/>
          </a:p>
        </p:txBody>
      </p:sp>
    </p:spTree>
    <p:extLst>
      <p:ext uri="{BB962C8B-B14F-4D97-AF65-F5344CB8AC3E}">
        <p14:creationId xmlns:p14="http://schemas.microsoft.com/office/powerpoint/2010/main" val="2827194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54743E-7E6B-F247-A92A-DC09562D138D}" type="datetimeFigureOut">
              <a:rPr lang="x-none" smtClean="0"/>
              <a:t>2021-02-19</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F8835551-C4BD-C84A-9A06-1B6B1F35C109}" type="slidenum">
              <a:rPr lang="x-none" smtClean="0"/>
              <a:t>‹#›</a:t>
            </a:fld>
            <a:endParaRPr lang="x-none"/>
          </a:p>
        </p:txBody>
      </p:sp>
    </p:spTree>
    <p:extLst>
      <p:ext uri="{BB962C8B-B14F-4D97-AF65-F5344CB8AC3E}">
        <p14:creationId xmlns:p14="http://schemas.microsoft.com/office/powerpoint/2010/main" val="204816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54743E-7E6B-F247-A92A-DC09562D138D}" type="datetimeFigureOut">
              <a:rPr lang="x-none" smtClean="0"/>
              <a:t>2021-02-19</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F8835551-C4BD-C84A-9A06-1B6B1F35C109}" type="slidenum">
              <a:rPr lang="x-none" smtClean="0"/>
              <a:t>‹#›</a:t>
            </a:fld>
            <a:endParaRPr lang="x-none"/>
          </a:p>
        </p:txBody>
      </p:sp>
    </p:spTree>
    <p:extLst>
      <p:ext uri="{BB962C8B-B14F-4D97-AF65-F5344CB8AC3E}">
        <p14:creationId xmlns:p14="http://schemas.microsoft.com/office/powerpoint/2010/main" val="3940797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54743E-7E6B-F247-A92A-DC09562D138D}" type="datetimeFigureOut">
              <a:rPr lang="x-none" smtClean="0"/>
              <a:t>2021-02-19</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F8835551-C4BD-C84A-9A06-1B6B1F35C109}" type="slidenum">
              <a:rPr lang="x-none" smtClean="0"/>
              <a:t>‹#›</a:t>
            </a:fld>
            <a:endParaRPr lang="x-none"/>
          </a:p>
        </p:txBody>
      </p:sp>
    </p:spTree>
    <p:extLst>
      <p:ext uri="{BB962C8B-B14F-4D97-AF65-F5344CB8AC3E}">
        <p14:creationId xmlns:p14="http://schemas.microsoft.com/office/powerpoint/2010/main" val="1343713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EA54743E-7E6B-F247-A92A-DC09562D138D}" type="datetimeFigureOut">
              <a:rPr lang="x-none" smtClean="0"/>
              <a:t>2021-02-19</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F8835551-C4BD-C84A-9A06-1B6B1F35C109}" type="slidenum">
              <a:rPr lang="x-none" smtClean="0"/>
              <a:t>‹#›</a:t>
            </a:fld>
            <a:endParaRPr lang="x-none"/>
          </a:p>
        </p:txBody>
      </p:sp>
    </p:spTree>
    <p:extLst>
      <p:ext uri="{BB962C8B-B14F-4D97-AF65-F5344CB8AC3E}">
        <p14:creationId xmlns:p14="http://schemas.microsoft.com/office/powerpoint/2010/main" val="4252863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EA54743E-7E6B-F247-A92A-DC09562D138D}" type="datetimeFigureOut">
              <a:rPr lang="x-none" smtClean="0"/>
              <a:t>2021-02-19</a:t>
            </a:fld>
            <a:endParaRPr lang="x-none"/>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x-none"/>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F8835551-C4BD-C84A-9A06-1B6B1F35C109}" type="slidenum">
              <a:rPr lang="x-none" smtClean="0"/>
              <a:t>‹#›</a:t>
            </a:fld>
            <a:endParaRPr lang="x-none"/>
          </a:p>
        </p:txBody>
      </p:sp>
    </p:spTree>
    <p:extLst>
      <p:ext uri="{BB962C8B-B14F-4D97-AF65-F5344CB8AC3E}">
        <p14:creationId xmlns:p14="http://schemas.microsoft.com/office/powerpoint/2010/main" val="19214906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EA54743E-7E6B-F247-A92A-DC09562D138D}" type="datetimeFigureOut">
              <a:rPr lang="x-none" smtClean="0"/>
              <a:t>2021-02-19</a:t>
            </a:fld>
            <a:endParaRPr lang="x-none"/>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x-none"/>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F8835551-C4BD-C84A-9A06-1B6B1F35C109}" type="slidenum">
              <a:rPr lang="x-none" smtClean="0"/>
              <a:t>‹#›</a:t>
            </a:fld>
            <a:endParaRPr lang="x-none"/>
          </a:p>
        </p:txBody>
      </p:sp>
    </p:spTree>
    <p:extLst>
      <p:ext uri="{BB962C8B-B14F-4D97-AF65-F5344CB8AC3E}">
        <p14:creationId xmlns:p14="http://schemas.microsoft.com/office/powerpoint/2010/main" val="1461510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1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hyperlink" Target="https://drive.google.com/file/d/1gpkzUiOjXCZsD6_Zp1dc23d5Kk5ZxkeX/view?ts=602eafa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264" b="1957"/>
          <a:stretch/>
        </p:blipFill>
        <p:spPr>
          <a:xfrm>
            <a:off x="5589270" y="1087194"/>
            <a:ext cx="6326463" cy="506596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 name="Rounded Rectangle 1"/>
          <p:cNvSpPr/>
          <p:nvPr/>
        </p:nvSpPr>
        <p:spPr>
          <a:xfrm>
            <a:off x="618308" y="482548"/>
            <a:ext cx="5477692" cy="399741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lt-LT" sz="3200" dirty="0"/>
              <a:t>VAIKAI, TURINTYS KLAUSOS SUTRIKIMŲ, BENDRAJAME UGDYME: </a:t>
            </a:r>
          </a:p>
          <a:p>
            <a:r>
              <a:rPr lang="lt-LT" sz="3200" dirty="0"/>
              <a:t>ŠIANDIENOS ĮŽVALGOS</a:t>
            </a:r>
          </a:p>
          <a:p>
            <a:pPr algn="ctr"/>
            <a:endParaRPr lang="lt-LT" sz="3200" dirty="0"/>
          </a:p>
          <a:p>
            <a:endParaRPr lang="lt-LT" dirty="0"/>
          </a:p>
          <a:p>
            <a:r>
              <a:rPr lang="lt-LT" sz="2800" dirty="0"/>
              <a:t>Vaida Maziukienė</a:t>
            </a:r>
            <a:r>
              <a:rPr lang="en-US" sz="2800" dirty="0" smtClean="0"/>
              <a:t>,</a:t>
            </a:r>
            <a:endParaRPr lang="lt-LT" sz="2800" dirty="0" smtClean="0"/>
          </a:p>
          <a:p>
            <a:r>
              <a:rPr lang="en-US" sz="2800" dirty="0" smtClean="0"/>
              <a:t> </a:t>
            </a:r>
            <a:r>
              <a:rPr lang="lt-LT" sz="2800" dirty="0" smtClean="0"/>
              <a:t>bendrijos</a:t>
            </a:r>
            <a:r>
              <a:rPr lang="en-US" sz="2800" dirty="0" smtClean="0"/>
              <a:t> </a:t>
            </a:r>
            <a:r>
              <a:rPr lang="en-US" sz="2800" dirty="0" err="1" smtClean="0"/>
              <a:t>Pagava</a:t>
            </a:r>
            <a:r>
              <a:rPr lang="en-US" sz="2800" dirty="0" smtClean="0"/>
              <a:t> </a:t>
            </a:r>
            <a:r>
              <a:rPr lang="en-US" sz="2800" dirty="0" err="1"/>
              <a:t>valdybos</a:t>
            </a:r>
            <a:r>
              <a:rPr lang="en-US" sz="2800" dirty="0"/>
              <a:t> </a:t>
            </a:r>
            <a:r>
              <a:rPr lang="en-US" sz="2800" dirty="0" err="1"/>
              <a:t>nar</a:t>
            </a:r>
            <a:r>
              <a:rPr lang="lt-LT" sz="2800" dirty="0"/>
              <a:t>ė</a:t>
            </a:r>
            <a:endParaRPr lang="en-US" sz="2800" dirty="0"/>
          </a:p>
        </p:txBody>
      </p:sp>
      <p:pic>
        <p:nvPicPr>
          <p:cNvPr id="7" name="Picture 6"/>
          <p:cNvPicPr>
            <a:picLocks noChangeAspect="1"/>
          </p:cNvPicPr>
          <p:nvPr/>
        </p:nvPicPr>
        <p:blipFill>
          <a:blip r:embed="rId3"/>
          <a:stretch>
            <a:fillRect/>
          </a:stretch>
        </p:blipFill>
        <p:spPr>
          <a:xfrm>
            <a:off x="1296615" y="4838708"/>
            <a:ext cx="4467915" cy="17751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60186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8522610" y="951193"/>
            <a:ext cx="1304657" cy="16765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a:blip r:embed="rId3"/>
          <a:stretch>
            <a:fillRect/>
          </a:stretch>
        </p:blipFill>
        <p:spPr>
          <a:xfrm>
            <a:off x="6319592" y="940380"/>
            <a:ext cx="1341236" cy="16765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p:cNvPicPr>
            <a:picLocks noChangeAspect="1"/>
          </p:cNvPicPr>
          <p:nvPr/>
        </p:nvPicPr>
        <p:blipFill>
          <a:blip r:embed="rId4"/>
          <a:stretch>
            <a:fillRect/>
          </a:stretch>
        </p:blipFill>
        <p:spPr>
          <a:xfrm>
            <a:off x="6307447" y="3871030"/>
            <a:ext cx="1304657" cy="16765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p:cNvPicPr>
            <a:picLocks noChangeAspect="1"/>
          </p:cNvPicPr>
          <p:nvPr/>
        </p:nvPicPr>
        <p:blipFill>
          <a:blip r:embed="rId5"/>
          <a:stretch>
            <a:fillRect/>
          </a:stretch>
        </p:blipFill>
        <p:spPr>
          <a:xfrm>
            <a:off x="4059938" y="1009405"/>
            <a:ext cx="1304657" cy="16765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p:cNvPicPr>
            <a:picLocks noChangeAspect="1"/>
          </p:cNvPicPr>
          <p:nvPr/>
        </p:nvPicPr>
        <p:blipFill>
          <a:blip r:embed="rId6"/>
          <a:stretch>
            <a:fillRect/>
          </a:stretch>
        </p:blipFill>
        <p:spPr>
          <a:xfrm>
            <a:off x="4114669" y="3871030"/>
            <a:ext cx="1298561" cy="16765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Multiply 15"/>
          <p:cNvSpPr/>
          <p:nvPr/>
        </p:nvSpPr>
        <p:spPr>
          <a:xfrm>
            <a:off x="4941705" y="686208"/>
            <a:ext cx="400594" cy="64639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7"/>
          <a:stretch>
            <a:fillRect/>
          </a:stretch>
        </p:blipFill>
        <p:spPr>
          <a:xfrm>
            <a:off x="7206800" y="743911"/>
            <a:ext cx="317019" cy="414564"/>
          </a:xfrm>
          <a:prstGeom prst="rect">
            <a:avLst/>
          </a:prstGeom>
        </p:spPr>
      </p:pic>
      <p:pic>
        <p:nvPicPr>
          <p:cNvPr id="18" name="Picture 17"/>
          <p:cNvPicPr>
            <a:picLocks noChangeAspect="1"/>
          </p:cNvPicPr>
          <p:nvPr/>
        </p:nvPicPr>
        <p:blipFill>
          <a:blip r:embed="rId7"/>
          <a:stretch>
            <a:fillRect/>
          </a:stretch>
        </p:blipFill>
        <p:spPr>
          <a:xfrm>
            <a:off x="9467248" y="743911"/>
            <a:ext cx="317019" cy="414564"/>
          </a:xfrm>
          <a:prstGeom prst="rect">
            <a:avLst/>
          </a:prstGeom>
        </p:spPr>
      </p:pic>
      <p:pic>
        <p:nvPicPr>
          <p:cNvPr id="19" name="Picture 18"/>
          <p:cNvPicPr>
            <a:picLocks noChangeAspect="1"/>
          </p:cNvPicPr>
          <p:nvPr/>
        </p:nvPicPr>
        <p:blipFill>
          <a:blip r:embed="rId7"/>
          <a:stretch>
            <a:fillRect/>
          </a:stretch>
        </p:blipFill>
        <p:spPr>
          <a:xfrm>
            <a:off x="4748372" y="3808290"/>
            <a:ext cx="317019" cy="414564"/>
          </a:xfrm>
          <a:prstGeom prst="rect">
            <a:avLst/>
          </a:prstGeom>
        </p:spPr>
      </p:pic>
      <p:pic>
        <p:nvPicPr>
          <p:cNvPr id="21" name="Picture 20"/>
          <p:cNvPicPr>
            <a:picLocks noChangeAspect="1"/>
          </p:cNvPicPr>
          <p:nvPr/>
        </p:nvPicPr>
        <p:blipFill>
          <a:blip r:embed="rId8"/>
          <a:stretch>
            <a:fillRect/>
          </a:stretch>
        </p:blipFill>
        <p:spPr>
          <a:xfrm>
            <a:off x="5060950" y="3811310"/>
            <a:ext cx="579170" cy="377985"/>
          </a:xfrm>
          <a:prstGeom prst="rect">
            <a:avLst/>
          </a:prstGeom>
        </p:spPr>
      </p:pic>
      <p:pic>
        <p:nvPicPr>
          <p:cNvPr id="23" name="Picture 22"/>
          <p:cNvPicPr>
            <a:picLocks noChangeAspect="1"/>
          </p:cNvPicPr>
          <p:nvPr/>
        </p:nvPicPr>
        <p:blipFill>
          <a:blip r:embed="rId9"/>
          <a:stretch>
            <a:fillRect/>
          </a:stretch>
        </p:blipFill>
        <p:spPr>
          <a:xfrm>
            <a:off x="7325457" y="3778849"/>
            <a:ext cx="317019" cy="414564"/>
          </a:xfrm>
          <a:prstGeom prst="rect">
            <a:avLst/>
          </a:prstGeom>
        </p:spPr>
      </p:pic>
      <p:sp>
        <p:nvSpPr>
          <p:cNvPr id="6" name="Rounded Rectangle 5"/>
          <p:cNvSpPr/>
          <p:nvPr/>
        </p:nvSpPr>
        <p:spPr>
          <a:xfrm>
            <a:off x="560294" y="1985624"/>
            <a:ext cx="2508069" cy="225552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lnSpc>
                <a:spcPct val="85000"/>
              </a:lnSpc>
              <a:spcBef>
                <a:spcPts val="1300"/>
              </a:spcBef>
            </a:pPr>
            <a:r>
              <a:rPr lang="lt-LT" sz="3200">
                <a:solidFill>
                  <a:prstClr val="white"/>
                </a:solidFill>
              </a:rPr>
              <a:t>Vaikas mokykloje</a:t>
            </a:r>
            <a:endParaRPr lang="lt-LT" sz="3200" dirty="0">
              <a:solidFill>
                <a:prstClr val="white"/>
              </a:solidFill>
            </a:endParaRPr>
          </a:p>
        </p:txBody>
      </p:sp>
      <p:pic>
        <p:nvPicPr>
          <p:cNvPr id="7" name="Picture 6"/>
          <p:cNvPicPr>
            <a:picLocks noChangeAspect="1"/>
          </p:cNvPicPr>
          <p:nvPr/>
        </p:nvPicPr>
        <p:blipFill>
          <a:blip r:embed="rId10"/>
          <a:stretch>
            <a:fillRect/>
          </a:stretch>
        </p:blipFill>
        <p:spPr>
          <a:xfrm>
            <a:off x="8615338" y="3826564"/>
            <a:ext cx="1355976" cy="17542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11"/>
          <a:stretch>
            <a:fillRect/>
          </a:stretch>
        </p:blipFill>
        <p:spPr>
          <a:xfrm>
            <a:off x="9635063" y="5761505"/>
            <a:ext cx="2292295" cy="1018120"/>
          </a:xfrm>
          <a:prstGeom prst="rect">
            <a:avLst/>
          </a:prstGeom>
        </p:spPr>
      </p:pic>
      <p:sp>
        <p:nvSpPr>
          <p:cNvPr id="20" name="Half Frame 19"/>
          <p:cNvSpPr/>
          <p:nvPr/>
        </p:nvSpPr>
        <p:spPr>
          <a:xfrm rot="13332708">
            <a:off x="9757563" y="3503496"/>
            <a:ext cx="317019" cy="487016"/>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34423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4153532" y="1086395"/>
            <a:ext cx="1263199" cy="56829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4" name="Picture 3"/>
          <p:cNvPicPr>
            <a:picLocks noChangeAspect="1"/>
          </p:cNvPicPr>
          <p:nvPr/>
        </p:nvPicPr>
        <p:blipFill>
          <a:blip r:embed="rId2"/>
          <a:stretch>
            <a:fillRect/>
          </a:stretch>
        </p:blipFill>
        <p:spPr>
          <a:xfrm>
            <a:off x="718495" y="1319353"/>
            <a:ext cx="1597985" cy="1994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ounded Rectangle 6"/>
          <p:cNvSpPr/>
          <p:nvPr/>
        </p:nvSpPr>
        <p:spPr>
          <a:xfrm>
            <a:off x="2821577" y="1373498"/>
            <a:ext cx="8638901" cy="1768939"/>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10749"/>
              </a:spcBef>
            </a:pPr>
            <a:r>
              <a:rPr lang="lt-LT" sz="2400" b="1" dirty="0">
                <a:solidFill>
                  <a:srgbClr val="343400"/>
                </a:solidFill>
              </a:rPr>
              <a:t>Sutrikusios </a:t>
            </a:r>
            <a:r>
              <a:rPr lang="lt-LT" sz="2400" b="1" dirty="0">
                <a:solidFill>
                  <a:schemeClr val="bg2">
                    <a:lumMod val="75000"/>
                  </a:schemeClr>
                </a:solidFill>
              </a:rPr>
              <a:t>klausos mokiniai </a:t>
            </a:r>
            <a:r>
              <a:rPr lang="lt-LT" sz="2400" b="1" dirty="0">
                <a:solidFill>
                  <a:srgbClr val="1D1D00"/>
                </a:solidFill>
              </a:rPr>
              <a:t>mokosi </a:t>
            </a:r>
            <a:r>
              <a:rPr lang="lt-LT" sz="2400" b="1" dirty="0">
                <a:solidFill>
                  <a:srgbClr val="1B1B00"/>
                </a:solidFill>
              </a:rPr>
              <a:t>pagal </a:t>
            </a:r>
            <a:r>
              <a:rPr lang="lt-LT" sz="2400" b="1" dirty="0">
                <a:solidFill>
                  <a:srgbClr val="1A1A00"/>
                </a:solidFill>
              </a:rPr>
              <a:t>jiems </a:t>
            </a:r>
            <a:r>
              <a:rPr lang="lt-LT" sz="2400" b="1" dirty="0">
                <a:solidFill>
                  <a:schemeClr val="bg2">
                    <a:lumMod val="75000"/>
                  </a:schemeClr>
                </a:solidFill>
              </a:rPr>
              <a:t>pritaikytas</a:t>
            </a:r>
            <a:r>
              <a:rPr lang="lt-LT" sz="2400" b="1" dirty="0">
                <a:solidFill>
                  <a:srgbClr val="373700"/>
                </a:solidFill>
              </a:rPr>
              <a:t> </a:t>
            </a:r>
            <a:r>
              <a:rPr lang="lt-LT" sz="2400" b="1" dirty="0">
                <a:solidFill>
                  <a:srgbClr val="0B0B00"/>
                </a:solidFill>
              </a:rPr>
              <a:t>lietuvių </a:t>
            </a:r>
            <a:r>
              <a:rPr lang="lt-LT" sz="2400" b="1" dirty="0">
                <a:solidFill>
                  <a:srgbClr val="262600"/>
                </a:solidFill>
              </a:rPr>
              <a:t>kalbos </a:t>
            </a:r>
            <a:r>
              <a:rPr lang="lt-LT" sz="2400" b="1" dirty="0">
                <a:solidFill>
                  <a:srgbClr val="282800"/>
                </a:solidFill>
              </a:rPr>
              <a:t>programas</a:t>
            </a:r>
            <a:r>
              <a:rPr lang="lt-LT" sz="2400" b="1" dirty="0">
                <a:solidFill>
                  <a:srgbClr val="121200"/>
                </a:solidFill>
              </a:rPr>
              <a:t>, </a:t>
            </a:r>
            <a:r>
              <a:rPr lang="lt-LT" sz="2400" b="1" dirty="0">
                <a:solidFill>
                  <a:srgbClr val="252500"/>
                </a:solidFill>
              </a:rPr>
              <a:t>kurios </a:t>
            </a:r>
            <a:r>
              <a:rPr lang="lt-LT" sz="2400" b="1" dirty="0">
                <a:solidFill>
                  <a:srgbClr val="2A2A00"/>
                </a:solidFill>
              </a:rPr>
              <a:t>garantuoja </a:t>
            </a:r>
            <a:r>
              <a:rPr lang="lt-LT" sz="2400" b="1" dirty="0">
                <a:solidFill>
                  <a:srgbClr val="1B1B00"/>
                </a:solidFill>
              </a:rPr>
              <a:t>mokymosi </a:t>
            </a:r>
            <a:r>
              <a:rPr lang="lt-LT" sz="2400" b="1" dirty="0">
                <a:solidFill>
                  <a:srgbClr val="171700"/>
                </a:solidFill>
              </a:rPr>
              <a:t>prieinamumą </a:t>
            </a:r>
            <a:r>
              <a:rPr lang="lt-LT" sz="2400" b="1" dirty="0">
                <a:solidFill>
                  <a:srgbClr val="242400"/>
                </a:solidFill>
              </a:rPr>
              <a:t>mokiniui</a:t>
            </a:r>
            <a:r>
              <a:rPr lang="lt-LT" sz="2400" b="1" dirty="0">
                <a:solidFill>
                  <a:srgbClr val="1D1D00"/>
                </a:solidFill>
              </a:rPr>
              <a:t>, </a:t>
            </a:r>
            <a:r>
              <a:rPr lang="lt-LT" sz="2400" b="1" dirty="0">
                <a:solidFill>
                  <a:srgbClr val="161600"/>
                </a:solidFill>
              </a:rPr>
              <a:t>turinčiam </a:t>
            </a:r>
            <a:r>
              <a:rPr lang="lt-LT" sz="2400" b="1" dirty="0">
                <a:solidFill>
                  <a:srgbClr val="1C1C00"/>
                </a:solidFill>
              </a:rPr>
              <a:t>klausos </a:t>
            </a:r>
            <a:r>
              <a:rPr lang="lt-LT" sz="2400" b="1" dirty="0">
                <a:solidFill>
                  <a:srgbClr val="191900"/>
                </a:solidFill>
              </a:rPr>
              <a:t>sutrikimą</a:t>
            </a:r>
            <a:r>
              <a:rPr lang="lt-LT" sz="2400" b="1" dirty="0">
                <a:solidFill>
                  <a:srgbClr val="F2F200"/>
                </a:solidFill>
              </a:rPr>
              <a:t>, </a:t>
            </a:r>
            <a:r>
              <a:rPr lang="lt-LT" sz="2400" b="1" dirty="0">
                <a:solidFill>
                  <a:srgbClr val="262600"/>
                </a:solidFill>
              </a:rPr>
              <a:t>nes </a:t>
            </a:r>
            <a:r>
              <a:rPr lang="lt-LT" sz="2400" b="1" dirty="0">
                <a:solidFill>
                  <a:srgbClr val="2A2A00"/>
                </a:solidFill>
              </a:rPr>
              <a:t>jos </a:t>
            </a:r>
            <a:r>
              <a:rPr lang="lt-LT" sz="2400" b="1" dirty="0">
                <a:solidFill>
                  <a:srgbClr val="1E1E00"/>
                </a:solidFill>
              </a:rPr>
              <a:t>parengtos </a:t>
            </a:r>
            <a:r>
              <a:rPr lang="lt-LT" sz="2400" b="1" dirty="0">
                <a:solidFill>
                  <a:srgbClr val="111100"/>
                </a:solidFill>
              </a:rPr>
              <a:t>ir </a:t>
            </a:r>
            <a:r>
              <a:rPr lang="lt-LT" sz="2400" b="1" dirty="0">
                <a:solidFill>
                  <a:srgbClr val="1A1A00"/>
                </a:solidFill>
              </a:rPr>
              <a:t>pritaikytos</a:t>
            </a:r>
            <a:r>
              <a:rPr lang="lt-LT" sz="2400" b="1" dirty="0">
                <a:solidFill>
                  <a:srgbClr val="101000"/>
                </a:solidFill>
              </a:rPr>
              <a:t>, </a:t>
            </a:r>
            <a:r>
              <a:rPr lang="lt-LT" sz="2400" b="1" dirty="0">
                <a:solidFill>
                  <a:srgbClr val="181800"/>
                </a:solidFill>
              </a:rPr>
              <a:t>atsižvelgiant </a:t>
            </a:r>
            <a:r>
              <a:rPr lang="lt-LT" sz="2400" b="1" dirty="0">
                <a:solidFill>
                  <a:srgbClr val="101000"/>
                </a:solidFill>
              </a:rPr>
              <a:t>į </a:t>
            </a:r>
            <a:r>
              <a:rPr lang="lt-LT" sz="2400" b="1" dirty="0">
                <a:solidFill>
                  <a:srgbClr val="212100"/>
                </a:solidFill>
              </a:rPr>
              <a:t>šių </a:t>
            </a:r>
            <a:r>
              <a:rPr lang="lt-LT" sz="2400" b="1" dirty="0">
                <a:solidFill>
                  <a:srgbClr val="151500"/>
                </a:solidFill>
              </a:rPr>
              <a:t>mokinių </a:t>
            </a:r>
            <a:r>
              <a:rPr lang="lt-LT" sz="2400" b="1" dirty="0">
                <a:solidFill>
                  <a:srgbClr val="1D1D00"/>
                </a:solidFill>
              </a:rPr>
              <a:t>pažinimo specifiką</a:t>
            </a:r>
            <a:r>
              <a:rPr lang="lt-LT" sz="2400" b="1" dirty="0">
                <a:solidFill>
                  <a:srgbClr val="161600"/>
                </a:solidFill>
              </a:rPr>
              <a:t>, gebėjimą </a:t>
            </a:r>
            <a:r>
              <a:rPr lang="lt-LT" sz="2400" b="1" dirty="0">
                <a:solidFill>
                  <a:schemeClr val="bg2">
                    <a:lumMod val="75000"/>
                  </a:schemeClr>
                </a:solidFill>
              </a:rPr>
              <a:t>suvokti</a:t>
            </a:r>
            <a:r>
              <a:rPr lang="lt-LT" sz="2400" b="1" dirty="0">
                <a:solidFill>
                  <a:srgbClr val="141400"/>
                </a:solidFill>
              </a:rPr>
              <a:t>, </a:t>
            </a:r>
            <a:r>
              <a:rPr lang="lt-LT" sz="2400" b="1" dirty="0">
                <a:solidFill>
                  <a:srgbClr val="202000"/>
                </a:solidFill>
              </a:rPr>
              <a:t>apdoroti </a:t>
            </a:r>
            <a:r>
              <a:rPr lang="lt-LT" sz="2400" b="1" dirty="0">
                <a:solidFill>
                  <a:srgbClr val="2C2C00"/>
                </a:solidFill>
              </a:rPr>
              <a:t>ir </a:t>
            </a:r>
            <a:r>
              <a:rPr lang="lt-LT" sz="2400" b="1" dirty="0">
                <a:solidFill>
                  <a:srgbClr val="1E1E00"/>
                </a:solidFill>
              </a:rPr>
              <a:t>apibendrinti </a:t>
            </a:r>
            <a:r>
              <a:rPr lang="lt-LT" sz="2400" b="1" dirty="0">
                <a:solidFill>
                  <a:schemeClr val="bg2">
                    <a:lumMod val="75000"/>
                  </a:schemeClr>
                </a:solidFill>
              </a:rPr>
              <a:t>informaciją</a:t>
            </a:r>
            <a:r>
              <a:rPr lang="lt-LT" sz="2400" b="1" dirty="0">
                <a:solidFill>
                  <a:srgbClr val="454500"/>
                </a:solidFill>
              </a:rPr>
              <a:t> </a:t>
            </a:r>
            <a:r>
              <a:rPr lang="lt-LT" sz="2400" b="1" dirty="0">
                <a:solidFill>
                  <a:srgbClr val="181800"/>
                </a:solidFill>
              </a:rPr>
              <a:t>raštu.</a:t>
            </a:r>
            <a:endParaRPr lang="en-US" sz="2400" b="1" dirty="0">
              <a:solidFill>
                <a:srgbClr val="FFC000"/>
              </a:solidFill>
            </a:endParaRPr>
          </a:p>
        </p:txBody>
      </p:sp>
      <p:sp>
        <p:nvSpPr>
          <p:cNvPr id="10" name="Rounded Rectangle 9"/>
          <p:cNvSpPr/>
          <p:nvPr/>
        </p:nvSpPr>
        <p:spPr>
          <a:xfrm>
            <a:off x="1184480" y="4306284"/>
            <a:ext cx="2159611" cy="139145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lt-LT" sz="2800" b="1" dirty="0">
                <a:solidFill>
                  <a:schemeClr val="tx2"/>
                </a:solidFill>
              </a:rPr>
              <a:t>SPECIALISTAI</a:t>
            </a:r>
            <a:endParaRPr lang="en-US" sz="2800" b="1" dirty="0">
              <a:solidFill>
                <a:schemeClr val="tx2"/>
              </a:solidFill>
            </a:endParaRPr>
          </a:p>
        </p:txBody>
      </p:sp>
      <p:sp>
        <p:nvSpPr>
          <p:cNvPr id="13" name="Rounded Rectangle 12"/>
          <p:cNvSpPr/>
          <p:nvPr/>
        </p:nvSpPr>
        <p:spPr>
          <a:xfrm>
            <a:off x="3794759" y="4318687"/>
            <a:ext cx="2190208" cy="14453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lt-LT" sz="2800" b="1" dirty="0">
                <a:solidFill>
                  <a:schemeClr val="tx2"/>
                </a:solidFill>
              </a:rPr>
              <a:t>TĖVAI</a:t>
            </a:r>
            <a:endParaRPr lang="en-US" sz="2800" b="1" dirty="0">
              <a:solidFill>
                <a:schemeClr val="tx2"/>
              </a:solidFill>
            </a:endParaRPr>
          </a:p>
        </p:txBody>
      </p:sp>
      <p:sp>
        <p:nvSpPr>
          <p:cNvPr id="16" name="Rounded Rectangle 15"/>
          <p:cNvSpPr/>
          <p:nvPr/>
        </p:nvSpPr>
        <p:spPr>
          <a:xfrm>
            <a:off x="8924107" y="4319207"/>
            <a:ext cx="2072641" cy="136560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solidFill>
                  <a:schemeClr val="tx2"/>
                </a:solidFill>
              </a:rPr>
              <a:t>LIETUVOS KURČIŲJŲ DRAUGIJA</a:t>
            </a:r>
            <a:endParaRPr lang="en-US" b="1" dirty="0">
              <a:solidFill>
                <a:schemeClr val="tx2"/>
              </a:solidFill>
            </a:endParaRPr>
          </a:p>
        </p:txBody>
      </p:sp>
      <p:sp>
        <p:nvSpPr>
          <p:cNvPr id="18" name="Rounded Rectangle 17"/>
          <p:cNvSpPr/>
          <p:nvPr/>
        </p:nvSpPr>
        <p:spPr>
          <a:xfrm>
            <a:off x="6435636" y="4332132"/>
            <a:ext cx="2037802" cy="141949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400" b="1" dirty="0">
                <a:solidFill>
                  <a:schemeClr val="tx2"/>
                </a:solidFill>
              </a:rPr>
              <a:t>PAGAVA</a:t>
            </a:r>
            <a:endParaRPr lang="en-US" sz="2400" b="1" dirty="0">
              <a:solidFill>
                <a:schemeClr val="tx2"/>
              </a:solidFill>
            </a:endParaRPr>
          </a:p>
        </p:txBody>
      </p:sp>
    </p:spTree>
    <p:extLst>
      <p:ext uri="{BB962C8B-B14F-4D97-AF65-F5344CB8AC3E}">
        <p14:creationId xmlns:p14="http://schemas.microsoft.com/office/powerpoint/2010/main" val="3537651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4153532" y="1086395"/>
            <a:ext cx="1263199" cy="56829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Rectangle 1"/>
          <p:cNvSpPr/>
          <p:nvPr/>
        </p:nvSpPr>
        <p:spPr>
          <a:xfrm>
            <a:off x="1027612" y="5121218"/>
            <a:ext cx="10541916" cy="523220"/>
          </a:xfrm>
          <a:prstGeom prst="rect">
            <a:avLst/>
          </a:prstGeom>
        </p:spPr>
        <p:txBody>
          <a:bodyPr wrap="square">
            <a:spAutoFit/>
          </a:bodyPr>
          <a:lstStyle/>
          <a:p>
            <a:pPr algn="ctr"/>
            <a:r>
              <a:rPr lang="lt-LT" sz="2800" b="1" spc="-120" dirty="0">
                <a:solidFill>
                  <a:srgbClr val="162F33"/>
                </a:solidFill>
                <a:ea typeface="+mj-ea"/>
                <a:cs typeface="+mj-cs"/>
              </a:rPr>
              <a:t>Ar mes norime, kad vaikai, turintys klausos negalią, negalėtų siekti auštojo mokslo?</a:t>
            </a:r>
            <a:endParaRPr lang="en-US" sz="2800" dirty="0"/>
          </a:p>
        </p:txBody>
      </p:sp>
      <p:pic>
        <p:nvPicPr>
          <p:cNvPr id="7" name="Picture 6"/>
          <p:cNvPicPr>
            <a:picLocks noChangeAspect="1"/>
          </p:cNvPicPr>
          <p:nvPr/>
        </p:nvPicPr>
        <p:blipFill>
          <a:blip r:embed="rId2"/>
          <a:stretch>
            <a:fillRect/>
          </a:stretch>
        </p:blipFill>
        <p:spPr>
          <a:xfrm>
            <a:off x="2065972" y="405901"/>
            <a:ext cx="8181975" cy="4600575"/>
          </a:xfrm>
          <a:prstGeom prst="ellipse">
            <a:avLst/>
          </a:prstGeom>
          <a:ln>
            <a:noFill/>
          </a:ln>
          <a:effectLst>
            <a:softEdge rad="112500"/>
          </a:effectLst>
        </p:spPr>
      </p:pic>
      <p:pic>
        <p:nvPicPr>
          <p:cNvPr id="3" name="Picture 2"/>
          <p:cNvPicPr>
            <a:picLocks noChangeAspect="1"/>
          </p:cNvPicPr>
          <p:nvPr/>
        </p:nvPicPr>
        <p:blipFill>
          <a:blip r:embed="rId3"/>
          <a:stretch>
            <a:fillRect/>
          </a:stretch>
        </p:blipFill>
        <p:spPr>
          <a:xfrm>
            <a:off x="9617646" y="5644438"/>
            <a:ext cx="2292295" cy="1018120"/>
          </a:xfrm>
          <a:prstGeom prst="rect">
            <a:avLst/>
          </a:prstGeom>
        </p:spPr>
      </p:pic>
    </p:spTree>
    <p:extLst>
      <p:ext uri="{BB962C8B-B14F-4D97-AF65-F5344CB8AC3E}">
        <p14:creationId xmlns:p14="http://schemas.microsoft.com/office/powerpoint/2010/main" val="2231409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4153532" y="1086395"/>
            <a:ext cx="1263199" cy="56829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 name="Rectangle 9"/>
          <p:cNvSpPr/>
          <p:nvPr/>
        </p:nvSpPr>
        <p:spPr>
          <a:xfrm>
            <a:off x="1506583" y="1086395"/>
            <a:ext cx="9888921" cy="369332"/>
          </a:xfrm>
          <a:prstGeom prst="rect">
            <a:avLst/>
          </a:prstGeom>
        </p:spPr>
        <p:txBody>
          <a:bodyPr wrap="square">
            <a:spAutoFit/>
          </a:bodyPr>
          <a:lstStyle/>
          <a:p>
            <a:pPr indent="360045" algn="just"/>
            <a:r>
              <a:rPr lang="lt-LT" dirty="0">
                <a:solidFill>
                  <a:srgbClr val="000000"/>
                </a:solidFill>
                <a:latin typeface="Times New Roman" panose="02020603050405020304" pitchFamily="18" charset="0"/>
              </a:rPr>
              <a:t> </a:t>
            </a:r>
            <a:endParaRPr lang="lt-LT" b="0" i="0" dirty="0">
              <a:solidFill>
                <a:srgbClr val="000000"/>
              </a:solidFill>
              <a:effectLst/>
              <a:latin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9635063" y="5567345"/>
            <a:ext cx="2292295" cy="1018120"/>
          </a:xfrm>
          <a:prstGeom prst="rect">
            <a:avLst/>
          </a:prstGeom>
        </p:spPr>
      </p:pic>
      <p:sp>
        <p:nvSpPr>
          <p:cNvPr id="4" name="Rounded Rectangle 3"/>
          <p:cNvSpPr/>
          <p:nvPr/>
        </p:nvSpPr>
        <p:spPr>
          <a:xfrm>
            <a:off x="796496" y="1063535"/>
            <a:ext cx="10599008" cy="331469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t-LT" sz="3200" dirty="0">
                <a:solidFill>
                  <a:srgbClr val="000000"/>
                </a:solidFill>
                <a:latin typeface="Times New Roman" panose="02020603050405020304" pitchFamily="18" charset="0"/>
              </a:rPr>
              <a:t>Valstybės, šios Konvencijos Šalys, užtikrina, kad neįgalieji turėtų galimybę gauti bendrąjį aukštąjį išsilavinimą, profesinį mokymą, suaugusiųjų mokymą ir galimybę mokytis visą gyvenimą jų nediskriminuojant ir lygiai su kitais asmenimis. Šiuo tikslu valstybės, šios Konvencijos Šalys, užtikrina, kad neįgaliesiems būtų tinkamai pritaikytos sąlygos.</a:t>
            </a:r>
          </a:p>
        </p:txBody>
      </p:sp>
    </p:spTree>
    <p:extLst>
      <p:ext uri="{BB962C8B-B14F-4D97-AF65-F5344CB8AC3E}">
        <p14:creationId xmlns:p14="http://schemas.microsoft.com/office/powerpoint/2010/main" val="2255028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09771" y="1708066"/>
            <a:ext cx="6852201" cy="31527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Rounded Rectangle 3"/>
          <p:cNvSpPr/>
          <p:nvPr/>
        </p:nvSpPr>
        <p:spPr>
          <a:xfrm>
            <a:off x="522514" y="2085703"/>
            <a:ext cx="2952206" cy="269094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lnSpc>
                <a:spcPct val="85000"/>
              </a:lnSpc>
              <a:spcBef>
                <a:spcPts val="1300"/>
              </a:spcBef>
            </a:pPr>
            <a:r>
              <a:rPr lang="lt-LT" sz="3200">
                <a:solidFill>
                  <a:prstClr val="white"/>
                </a:solidFill>
              </a:rPr>
              <a:t>Klausos sutrikimų laipsniai</a:t>
            </a:r>
            <a:r>
              <a:rPr lang="lt-LT" sz="1600">
                <a:solidFill>
                  <a:prstClr val="white"/>
                </a:solidFill>
              </a:rPr>
              <a:t> </a:t>
            </a:r>
            <a:endParaRPr lang="en-US" sz="1600" dirty="0">
              <a:solidFill>
                <a:prstClr val="white"/>
              </a:solidFill>
            </a:endParaRPr>
          </a:p>
        </p:txBody>
      </p:sp>
      <p:pic>
        <p:nvPicPr>
          <p:cNvPr id="6" name="Picture 5"/>
          <p:cNvPicPr>
            <a:picLocks noChangeAspect="1"/>
          </p:cNvPicPr>
          <p:nvPr/>
        </p:nvPicPr>
        <p:blipFill>
          <a:blip r:embed="rId3"/>
          <a:stretch>
            <a:fillRect/>
          </a:stretch>
        </p:blipFill>
        <p:spPr>
          <a:xfrm>
            <a:off x="9508797" y="5667502"/>
            <a:ext cx="2109399" cy="8352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33566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36000"/>
          <a:stretch/>
        </p:blipFill>
        <p:spPr>
          <a:xfrm>
            <a:off x="3180079" y="1956285"/>
            <a:ext cx="2364782" cy="246331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Picture 5"/>
          <p:cNvPicPr>
            <a:picLocks noChangeAspect="1"/>
          </p:cNvPicPr>
          <p:nvPr/>
        </p:nvPicPr>
        <p:blipFill rotWithShape="1">
          <a:blip r:embed="rId3"/>
          <a:srcRect l="8809" r="24641"/>
          <a:stretch/>
        </p:blipFill>
        <p:spPr>
          <a:xfrm>
            <a:off x="5895380" y="1956285"/>
            <a:ext cx="3125319" cy="24633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rotWithShape="1">
          <a:blip r:embed="rId4"/>
          <a:srcRect t="16684" r="43600"/>
          <a:stretch/>
        </p:blipFill>
        <p:spPr>
          <a:xfrm>
            <a:off x="9371219" y="1956284"/>
            <a:ext cx="2504867" cy="24633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5"/>
          <a:stretch>
            <a:fillRect/>
          </a:stretch>
        </p:blipFill>
        <p:spPr>
          <a:xfrm>
            <a:off x="9766687" y="5632668"/>
            <a:ext cx="2109399" cy="8352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ounded Rectangle 7"/>
          <p:cNvSpPr/>
          <p:nvPr/>
        </p:nvSpPr>
        <p:spPr>
          <a:xfrm>
            <a:off x="487680" y="1894113"/>
            <a:ext cx="2448560" cy="252548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lnSpc>
                <a:spcPct val="85000"/>
              </a:lnSpc>
              <a:spcBef>
                <a:spcPts val="1300"/>
              </a:spcBef>
            </a:pPr>
            <a:r>
              <a:rPr lang="lt-LT" sz="3200" dirty="0">
                <a:solidFill>
                  <a:prstClr val="white"/>
                </a:solidFill>
              </a:rPr>
              <a:t>Visi vaikai turi skirtingų iššūkių</a:t>
            </a:r>
            <a:r>
              <a:rPr lang="lt-LT" sz="1600" dirty="0">
                <a:solidFill>
                  <a:prstClr val="white"/>
                </a:solidFill>
              </a:rPr>
              <a:t> </a:t>
            </a:r>
            <a:endParaRPr lang="en-US" sz="1600" dirty="0">
              <a:solidFill>
                <a:prstClr val="white"/>
              </a:solidFill>
            </a:endParaRPr>
          </a:p>
        </p:txBody>
      </p:sp>
    </p:spTree>
    <p:extLst>
      <p:ext uri="{BB962C8B-B14F-4D97-AF65-F5344CB8AC3E}">
        <p14:creationId xmlns:p14="http://schemas.microsoft.com/office/powerpoint/2010/main" val="3274935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 name="Rounded Rectangle 11"/>
          <p:cNvSpPr/>
          <p:nvPr/>
        </p:nvSpPr>
        <p:spPr>
          <a:xfrm>
            <a:off x="3077501" y="283028"/>
            <a:ext cx="1910509" cy="1907177"/>
          </a:xfrm>
          <a:prstGeom prst="round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solidFill>
                  <a:schemeClr val="tx2"/>
                </a:solidFill>
              </a:rPr>
              <a:t>Šie</a:t>
            </a:r>
            <a:r>
              <a:rPr lang="lt-LT" b="1" dirty="0"/>
              <a:t> </a:t>
            </a:r>
            <a:r>
              <a:rPr lang="en-US" b="1" dirty="0" err="1">
                <a:solidFill>
                  <a:schemeClr val="tx2"/>
                </a:solidFill>
              </a:rPr>
              <a:t>mokiniai</a:t>
            </a:r>
            <a:r>
              <a:rPr lang="en-US" b="1" dirty="0">
                <a:solidFill>
                  <a:schemeClr val="tx2"/>
                </a:solidFill>
              </a:rPr>
              <a:t> </a:t>
            </a:r>
            <a:r>
              <a:rPr lang="en-US" b="1" dirty="0" err="1">
                <a:solidFill>
                  <a:schemeClr val="tx2"/>
                </a:solidFill>
              </a:rPr>
              <a:t>sunkiau</a:t>
            </a:r>
            <a:r>
              <a:rPr lang="en-US" b="1" dirty="0">
                <a:solidFill>
                  <a:schemeClr val="tx2"/>
                </a:solidFill>
              </a:rPr>
              <a:t> </a:t>
            </a:r>
            <a:r>
              <a:rPr lang="en-US" b="1" dirty="0" err="1">
                <a:solidFill>
                  <a:schemeClr val="tx2"/>
                </a:solidFill>
              </a:rPr>
              <a:t>ir</a:t>
            </a:r>
            <a:r>
              <a:rPr lang="en-US" b="1" dirty="0">
                <a:solidFill>
                  <a:schemeClr val="tx2"/>
                </a:solidFill>
              </a:rPr>
              <a:t> </a:t>
            </a:r>
            <a:r>
              <a:rPr lang="en-US" b="1" dirty="0" err="1">
                <a:solidFill>
                  <a:schemeClr val="tx2"/>
                </a:solidFill>
              </a:rPr>
              <a:t>dvigubai</a:t>
            </a:r>
            <a:r>
              <a:rPr lang="en-US" b="1" dirty="0">
                <a:solidFill>
                  <a:schemeClr val="tx2"/>
                </a:solidFill>
              </a:rPr>
              <a:t> </a:t>
            </a:r>
            <a:r>
              <a:rPr lang="en-US" b="1" dirty="0" err="1">
                <a:solidFill>
                  <a:schemeClr val="tx2"/>
                </a:solidFill>
              </a:rPr>
              <a:t>ilgiau</a:t>
            </a:r>
            <a:r>
              <a:rPr lang="en-US" b="1" dirty="0">
                <a:solidFill>
                  <a:schemeClr val="tx2"/>
                </a:solidFill>
              </a:rPr>
              <a:t> </a:t>
            </a:r>
            <a:r>
              <a:rPr lang="en-US" b="1" dirty="0" err="1">
                <a:solidFill>
                  <a:schemeClr val="tx2"/>
                </a:solidFill>
              </a:rPr>
              <a:t>mokosi</a:t>
            </a:r>
            <a:r>
              <a:rPr lang="en-US" b="1" dirty="0">
                <a:solidFill>
                  <a:schemeClr val="tx2"/>
                </a:solidFill>
              </a:rPr>
              <a:t> </a:t>
            </a:r>
            <a:r>
              <a:rPr lang="en-US" b="1" dirty="0" err="1">
                <a:solidFill>
                  <a:schemeClr val="tx2"/>
                </a:solidFill>
              </a:rPr>
              <a:t>nei</a:t>
            </a:r>
            <a:r>
              <a:rPr lang="en-US" b="1" dirty="0">
                <a:solidFill>
                  <a:schemeClr val="tx2"/>
                </a:solidFill>
              </a:rPr>
              <a:t> </a:t>
            </a:r>
            <a:r>
              <a:rPr lang="en-US" b="1" dirty="0" err="1">
                <a:solidFill>
                  <a:schemeClr val="tx2"/>
                </a:solidFill>
              </a:rPr>
              <a:t>girdintieji</a:t>
            </a:r>
            <a:endParaRPr lang="en-US" b="1" dirty="0">
              <a:solidFill>
                <a:schemeClr val="tx2"/>
              </a:solidFill>
            </a:endParaRPr>
          </a:p>
          <a:p>
            <a:pPr algn="ctr"/>
            <a:r>
              <a:rPr lang="lt-LT" b="1" dirty="0">
                <a:solidFill>
                  <a:schemeClr val="tx2"/>
                </a:solidFill>
              </a:rPr>
              <a:t>m</a:t>
            </a:r>
            <a:r>
              <a:rPr lang="en-US" b="1" dirty="0" err="1">
                <a:solidFill>
                  <a:schemeClr val="tx2"/>
                </a:solidFill>
              </a:rPr>
              <a:t>okiniai</a:t>
            </a:r>
            <a:endParaRPr lang="en-US" b="1" dirty="0">
              <a:solidFill>
                <a:schemeClr val="tx2"/>
              </a:solidFill>
            </a:endParaRPr>
          </a:p>
        </p:txBody>
      </p:sp>
      <p:sp>
        <p:nvSpPr>
          <p:cNvPr id="13" name="Rounded Rectangle 12"/>
          <p:cNvSpPr/>
          <p:nvPr/>
        </p:nvSpPr>
        <p:spPr>
          <a:xfrm>
            <a:off x="172963" y="2190205"/>
            <a:ext cx="2387600" cy="206707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5000"/>
              </a:lnSpc>
              <a:spcBef>
                <a:spcPts val="1300"/>
              </a:spcBef>
            </a:pPr>
            <a:r>
              <a:rPr lang="lt-LT" sz="3200">
                <a:solidFill>
                  <a:prstClr val="white"/>
                </a:solidFill>
              </a:rPr>
              <a:t>Visi vaikai turi skirtingų iššūkių</a:t>
            </a:r>
            <a:r>
              <a:rPr lang="lt-LT" sz="1600">
                <a:solidFill>
                  <a:prstClr val="white"/>
                </a:solidFill>
              </a:rPr>
              <a:t> </a:t>
            </a:r>
            <a:endParaRPr lang="en-US" sz="1600" dirty="0">
              <a:solidFill>
                <a:prstClr val="white"/>
              </a:solidFill>
            </a:endParaRPr>
          </a:p>
        </p:txBody>
      </p:sp>
      <p:sp>
        <p:nvSpPr>
          <p:cNvPr id="14" name="Rounded Rectangle 13"/>
          <p:cNvSpPr/>
          <p:nvPr/>
        </p:nvSpPr>
        <p:spPr>
          <a:xfrm>
            <a:off x="5578863" y="283028"/>
            <a:ext cx="1942011" cy="190717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fontAlgn="base"/>
            <a:r>
              <a:rPr lang="lt-LT" b="1" dirty="0">
                <a:solidFill>
                  <a:srgbClr val="162F33"/>
                </a:solidFill>
              </a:rPr>
              <a:t>Nespėja suprasti pokalbio temos, kai keli žmonės kalba vienu metu arba aplinka yra triukšminga</a:t>
            </a:r>
            <a:endParaRPr lang="lt-LT" dirty="0">
              <a:solidFill>
                <a:srgbClr val="162F33"/>
              </a:solidFill>
            </a:endParaRPr>
          </a:p>
        </p:txBody>
      </p:sp>
      <p:sp>
        <p:nvSpPr>
          <p:cNvPr id="15" name="Rounded Rectangle 14"/>
          <p:cNvSpPr/>
          <p:nvPr/>
        </p:nvSpPr>
        <p:spPr>
          <a:xfrm>
            <a:off x="7943239" y="312345"/>
            <a:ext cx="1968137" cy="189846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91440" lvl="0" indent="-91440" algn="ctr" fontAlgn="base">
              <a:lnSpc>
                <a:spcPct val="85000"/>
              </a:lnSpc>
              <a:spcBef>
                <a:spcPts val="1300"/>
              </a:spcBef>
              <a:buFont typeface="Arial" pitchFamily="34" charset="0"/>
              <a:buChar char=" "/>
            </a:pPr>
            <a:r>
              <a:rPr lang="lt-LT" b="1">
                <a:solidFill>
                  <a:srgbClr val="162F33"/>
                </a:solidFill>
              </a:rPr>
              <a:t>Sunkiau supranta sakinio prasmę, jei jame yra nežinomų žodžių</a:t>
            </a:r>
            <a:endParaRPr lang="lt-LT" sz="1200" b="1" dirty="0">
              <a:solidFill>
                <a:srgbClr val="162F33"/>
              </a:solidFill>
            </a:endParaRPr>
          </a:p>
        </p:txBody>
      </p:sp>
      <p:sp>
        <p:nvSpPr>
          <p:cNvPr id="16" name="Rounded Rectangle 15"/>
          <p:cNvSpPr/>
          <p:nvPr/>
        </p:nvSpPr>
        <p:spPr>
          <a:xfrm>
            <a:off x="9997196" y="1960249"/>
            <a:ext cx="2121560" cy="195942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lt-LT" b="1" dirty="0">
                <a:solidFill>
                  <a:srgbClr val="162F33"/>
                </a:solidFill>
              </a:rPr>
              <a:t>Sunkiau įsisavina žodžiu gaunamą informaciją</a:t>
            </a:r>
          </a:p>
        </p:txBody>
      </p:sp>
      <p:sp>
        <p:nvSpPr>
          <p:cNvPr id="17" name="Rounded Rectangle 16"/>
          <p:cNvSpPr/>
          <p:nvPr/>
        </p:nvSpPr>
        <p:spPr>
          <a:xfrm>
            <a:off x="2996435" y="4238653"/>
            <a:ext cx="2072640" cy="1924594"/>
          </a:xfrm>
          <a:prstGeom prst="roundRect">
            <a:avLst/>
          </a:prstGeom>
          <a:solidFill>
            <a:schemeClr val="tx2">
              <a:lumMod val="75000"/>
              <a:lumOff val="2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lt-LT" b="1" dirty="0">
                <a:solidFill>
                  <a:srgbClr val="162F33"/>
                </a:solidFill>
                <a:ea typeface="Times New Roman" panose="02020603050405020304" pitchFamily="18" charset="0"/>
              </a:rPr>
              <a:t>Sunkiai supranta apibendrintų terminų reikšmę, sąvokas</a:t>
            </a:r>
            <a:endParaRPr lang="en-US" b="1" dirty="0">
              <a:solidFill>
                <a:srgbClr val="162F33"/>
              </a:solidFill>
            </a:endParaRPr>
          </a:p>
        </p:txBody>
      </p:sp>
      <p:sp>
        <p:nvSpPr>
          <p:cNvPr id="18" name="Rounded Rectangle 17"/>
          <p:cNvSpPr/>
          <p:nvPr/>
        </p:nvSpPr>
        <p:spPr>
          <a:xfrm>
            <a:off x="5578863" y="4238653"/>
            <a:ext cx="2072640" cy="197805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lt-LT" b="1">
                <a:solidFill>
                  <a:srgbClr val="162F33"/>
                </a:solidFill>
                <a:ea typeface="Times New Roman" panose="02020603050405020304" pitchFamily="18" charset="0"/>
              </a:rPr>
              <a:t>Sunkiai supranta žodžių reikšmes</a:t>
            </a:r>
            <a:endParaRPr lang="en-US" b="1" dirty="0">
              <a:solidFill>
                <a:srgbClr val="162F33"/>
              </a:solidFill>
            </a:endParaRPr>
          </a:p>
        </p:txBody>
      </p:sp>
      <p:sp>
        <p:nvSpPr>
          <p:cNvPr id="19" name="Rounded Rectangle 18"/>
          <p:cNvSpPr/>
          <p:nvPr/>
        </p:nvSpPr>
        <p:spPr>
          <a:xfrm>
            <a:off x="7925141" y="4279775"/>
            <a:ext cx="2004331" cy="1928843"/>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lt-LT" b="1">
                <a:solidFill>
                  <a:schemeClr val="tx2"/>
                </a:solidFill>
              </a:rPr>
              <a:t>Dažnai turi  sutrikusią ,,žodinę“ kalbą</a:t>
            </a:r>
            <a:endParaRPr lang="lt-LT">
              <a:solidFill>
                <a:schemeClr val="tx2"/>
              </a:solidFill>
            </a:endParaRPr>
          </a:p>
          <a:p>
            <a:pPr fontAlgn="base"/>
            <a:endParaRPr lang="lt-LT" dirty="0">
              <a:solidFill>
                <a:schemeClr val="tx2"/>
              </a:solidFill>
            </a:endParaRPr>
          </a:p>
        </p:txBody>
      </p:sp>
      <p:pic>
        <p:nvPicPr>
          <p:cNvPr id="20" name="Picture 19"/>
          <p:cNvPicPr>
            <a:picLocks noChangeAspect="1"/>
          </p:cNvPicPr>
          <p:nvPr/>
        </p:nvPicPr>
        <p:blipFill>
          <a:blip r:embed="rId2"/>
          <a:stretch>
            <a:fillRect/>
          </a:stretch>
        </p:blipFill>
        <p:spPr>
          <a:xfrm>
            <a:off x="9997196" y="5799097"/>
            <a:ext cx="2109399" cy="835224"/>
          </a:xfrm>
          <a:prstGeom prst="rect">
            <a:avLst/>
          </a:prstGeom>
        </p:spPr>
      </p:pic>
    </p:spTree>
    <p:extLst>
      <p:ext uri="{BB962C8B-B14F-4D97-AF65-F5344CB8AC3E}">
        <p14:creationId xmlns:p14="http://schemas.microsoft.com/office/powerpoint/2010/main" val="3007487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Rectangle 3"/>
          <p:cNvSpPr/>
          <p:nvPr/>
        </p:nvSpPr>
        <p:spPr>
          <a:xfrm>
            <a:off x="4015929" y="580033"/>
            <a:ext cx="6173100" cy="646331"/>
          </a:xfrm>
          <a:prstGeom prst="rect">
            <a:avLst/>
          </a:prstGeom>
        </p:spPr>
        <p:txBody>
          <a:bodyPr wrap="none">
            <a:spAutoFit/>
          </a:bodyPr>
          <a:lstStyle/>
          <a:p>
            <a:r>
              <a:rPr lang="lt-LT" sz="3600" dirty="0">
                <a:solidFill>
                  <a:schemeClr val="tx2"/>
                </a:solidFill>
              </a:rPr>
              <a:t>Posakis ,,Vilką minim, vilkas čia“. </a:t>
            </a:r>
            <a:endParaRPr lang="en-US" sz="3600" dirty="0">
              <a:solidFill>
                <a:schemeClr val="tx2"/>
              </a:solidFill>
            </a:endParaRPr>
          </a:p>
        </p:txBody>
      </p:sp>
      <p:pic>
        <p:nvPicPr>
          <p:cNvPr id="2" name="Picture 1"/>
          <p:cNvPicPr>
            <a:picLocks noChangeAspect="1"/>
          </p:cNvPicPr>
          <p:nvPr/>
        </p:nvPicPr>
        <p:blipFill>
          <a:blip r:embed="rId2"/>
          <a:stretch>
            <a:fillRect/>
          </a:stretch>
        </p:blipFill>
        <p:spPr>
          <a:xfrm>
            <a:off x="9761346" y="5737170"/>
            <a:ext cx="2109399" cy="8352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3"/>
          <a:stretch>
            <a:fillRect/>
          </a:stretch>
        </p:blipFill>
        <p:spPr>
          <a:xfrm>
            <a:off x="457963" y="2239299"/>
            <a:ext cx="2462997" cy="2536156"/>
          </a:xfrm>
          <a:prstGeom prst="rect">
            <a:avLst/>
          </a:prstGeom>
        </p:spPr>
      </p:pic>
      <p:sp>
        <p:nvSpPr>
          <p:cNvPr id="8" name="Rectangle 7"/>
          <p:cNvSpPr/>
          <p:nvPr/>
        </p:nvSpPr>
        <p:spPr>
          <a:xfrm>
            <a:off x="4093029" y="1590543"/>
            <a:ext cx="6096000" cy="923330"/>
          </a:xfrm>
          <a:prstGeom prst="rect">
            <a:avLst/>
          </a:prstGeom>
        </p:spPr>
        <p:txBody>
          <a:bodyPr>
            <a:spAutoFit/>
          </a:bodyPr>
          <a:lstStyle/>
          <a:p>
            <a:r>
              <a:rPr lang="en-US" dirty="0">
                <a:hlinkClick r:id="rId4"/>
              </a:rPr>
              <a:t>https://</a:t>
            </a:r>
            <a:r>
              <a:rPr lang="en-US" dirty="0" smtClean="0">
                <a:hlinkClick r:id="rId4"/>
              </a:rPr>
              <a:t>drive.google.com/file/d/1gpkzUiOjXCZsD6_Zp1dc23d5Kk5ZxkeX/view?ts=602eafa4</a:t>
            </a:r>
            <a:endParaRPr lang="lt-LT" dirty="0" smtClean="0"/>
          </a:p>
          <a:p>
            <a:endParaRPr lang="en-US" dirty="0"/>
          </a:p>
        </p:txBody>
      </p:sp>
      <p:pic>
        <p:nvPicPr>
          <p:cNvPr id="9" name="Picture 8"/>
          <p:cNvPicPr>
            <a:picLocks noChangeAspect="1"/>
          </p:cNvPicPr>
          <p:nvPr/>
        </p:nvPicPr>
        <p:blipFill>
          <a:blip r:embed="rId5"/>
          <a:stretch>
            <a:fillRect/>
          </a:stretch>
        </p:blipFill>
        <p:spPr>
          <a:xfrm>
            <a:off x="3888940" y="2396055"/>
            <a:ext cx="5455357" cy="3045862"/>
          </a:xfrm>
          <a:prstGeom prst="rect">
            <a:avLst/>
          </a:prstGeom>
        </p:spPr>
      </p:pic>
    </p:spTree>
    <p:extLst>
      <p:ext uri="{BB962C8B-B14F-4D97-AF65-F5344CB8AC3E}">
        <p14:creationId xmlns:p14="http://schemas.microsoft.com/office/powerpoint/2010/main" val="4138266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5042263" y="4037899"/>
            <a:ext cx="1342034"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lt-LT" sz="2400" dirty="0">
                <a:solidFill>
                  <a:srgbClr val="162F33"/>
                </a:solidFill>
              </a:rPr>
              <a:t>PAMATAI </a:t>
            </a:r>
            <a:endParaRPr lang="en-US" dirty="0"/>
          </a:p>
        </p:txBody>
      </p:sp>
      <p:sp>
        <p:nvSpPr>
          <p:cNvPr id="6" name="Rectangle 5"/>
          <p:cNvSpPr/>
          <p:nvPr/>
        </p:nvSpPr>
        <p:spPr>
          <a:xfrm>
            <a:off x="4153532" y="1086395"/>
            <a:ext cx="1263199" cy="56829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p:cNvSpPr/>
          <p:nvPr/>
        </p:nvSpPr>
        <p:spPr>
          <a:xfrm>
            <a:off x="9635384" y="4037899"/>
            <a:ext cx="1342034" cy="461665"/>
          </a:xfrm>
          <a:prstGeom prst="rect">
            <a:avLst/>
          </a:prstGeom>
          <a:solidFill>
            <a:schemeClr val="accent4"/>
          </a:solidFill>
        </p:spPr>
        <p:txBody>
          <a:bodyPr wrap="none">
            <a:spAutoFit/>
          </a:bodyPr>
          <a:lstStyle/>
          <a:p>
            <a:pPr lvl="0"/>
            <a:r>
              <a:rPr lang="lt-LT" sz="2400" dirty="0">
                <a:solidFill>
                  <a:srgbClr val="162F33"/>
                </a:solidFill>
              </a:rPr>
              <a:t>PAMATAI </a:t>
            </a:r>
            <a:endParaRPr lang="en-US" dirty="0">
              <a:solidFill>
                <a:prstClr val="white"/>
              </a:solidFill>
            </a:endParaRPr>
          </a:p>
        </p:txBody>
      </p:sp>
      <p:pic>
        <p:nvPicPr>
          <p:cNvPr id="8" name="Picture 7"/>
          <p:cNvPicPr>
            <a:picLocks noChangeAspect="1"/>
          </p:cNvPicPr>
          <p:nvPr/>
        </p:nvPicPr>
        <p:blipFill>
          <a:blip r:embed="rId2"/>
          <a:stretch>
            <a:fillRect/>
          </a:stretch>
        </p:blipFill>
        <p:spPr>
          <a:xfrm>
            <a:off x="8614427" y="1737158"/>
            <a:ext cx="2974109" cy="19842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rotWithShape="1">
          <a:blip r:embed="rId3"/>
          <a:srcRect t="24173"/>
          <a:stretch/>
        </p:blipFill>
        <p:spPr>
          <a:xfrm>
            <a:off x="4679410" y="1737158"/>
            <a:ext cx="1869172" cy="20650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a:blip r:embed="rId4"/>
          <a:stretch>
            <a:fillRect/>
          </a:stretch>
        </p:blipFill>
        <p:spPr>
          <a:xfrm>
            <a:off x="484089" y="1732575"/>
            <a:ext cx="2462997" cy="2536156"/>
          </a:xfrm>
          <a:prstGeom prst="rect">
            <a:avLst/>
          </a:prstGeom>
        </p:spPr>
      </p:pic>
      <p:pic>
        <p:nvPicPr>
          <p:cNvPr id="4" name="Picture 3"/>
          <p:cNvPicPr>
            <a:picLocks noChangeAspect="1"/>
          </p:cNvPicPr>
          <p:nvPr/>
        </p:nvPicPr>
        <p:blipFill>
          <a:blip r:embed="rId5"/>
          <a:stretch>
            <a:fillRect/>
          </a:stretch>
        </p:blipFill>
        <p:spPr>
          <a:xfrm>
            <a:off x="9857140" y="5693628"/>
            <a:ext cx="2109399" cy="8352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33042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Rectangle 1"/>
          <p:cNvSpPr/>
          <p:nvPr/>
        </p:nvSpPr>
        <p:spPr>
          <a:xfrm>
            <a:off x="3001818" y="738909"/>
            <a:ext cx="8599053" cy="5170646"/>
          </a:xfrm>
          <a:prstGeom prst="rect">
            <a:avLst/>
          </a:prstGeom>
        </p:spPr>
        <p:txBody>
          <a:bodyPr wrap="square">
            <a:spAutoFit/>
          </a:bodyPr>
          <a:lstStyle/>
          <a:p>
            <a:r>
              <a:rPr lang="lt-LT" sz="3600" b="1" dirty="0">
                <a:solidFill>
                  <a:schemeClr val="tx2"/>
                </a:solidFill>
                <a:latin typeface="+mj-lt"/>
              </a:rPr>
              <a:t>Eiti sinonimai </a:t>
            </a:r>
            <a:endParaRPr lang="lt-LT" sz="3600" b="1" dirty="0" smtClean="0">
              <a:solidFill>
                <a:schemeClr val="tx2"/>
              </a:solidFill>
              <a:latin typeface="+mj-lt"/>
            </a:endParaRPr>
          </a:p>
          <a:p>
            <a:r>
              <a:rPr lang="lt-LT" sz="1400" dirty="0" smtClean="0">
                <a:solidFill>
                  <a:srgbClr val="515151"/>
                </a:solidFill>
                <a:latin typeface="+mj-lt"/>
              </a:rPr>
              <a:t>Žengti</a:t>
            </a:r>
            <a:r>
              <a:rPr lang="lt-LT" sz="1400" dirty="0">
                <a:solidFill>
                  <a:srgbClr val="515151"/>
                </a:solidFill>
                <a:latin typeface="+mj-lt"/>
              </a:rPr>
              <a:t>, Žingsniuoti, Žinguoti, Pėsčiuoti, Pėstinti, Pėdinti, Žygiuoti, Marširuoti, Defiliuoti, Braukti, Drožti, Mauti, Mygti, Minti, Nerti, Skaptuoti, Skusti, Spausti, Spręsti, Šveisti, Tiesti, Baužti, Biržyti, Bruožti, Demžti, Dyžti, Goti, Kaišti, Niogti, Pluošti, Skuosti, Bindzinti, Dramblinti, Drambloti, Driblinti, Drimblinti, Dūlinti, Kėblinti, Kėbrinti, Kėbžlinti, Kiūtinti, Kramenti, Krapinti, Kretenti, Krūpštinti, Kulniuoti, Kulkšniuoti, Krutėti, Lėpinti, Lervinti, Lervoti, Liurbinti, Slinkti, Slinkinti, Stumtis, Šliaužti, Timpinti, Vėžlinti, Vėžlioti, Vilktis, Bimbinti, Blauzdinti, Boglinti, Campinti, Cimpinti, Čiobrinti, Čiožinti, Čiorinti, Dulbinti, Gangrinti, Garglinti, Gyslinti, Goglinti, Goruoti, Kelminti, Kervinti, Kerzinti, Kevėkšlinti, Kiaušinti, Kiautinti, Kioglinti, Kiuldinti, Klankinti, Klemšinti, Klibinti, Kliokinti, Kliunkinti, Klumpinti, Klumpti, Korinti, Kropinti, Kropti, Kuisinti, Kulkšnoti, Kulsnoti, Lėlinti, Liaušinti, Pėslinti, Pėžinti, Pinoti, Plampinti, Plumpuoti, Plūšinti, Plostuoti, Plumpinti, Plumpti, Pluncinti, Plunkti, Railinti, Rėzlinti, Ripuoti, Siūlinti, Tuopoti, Dybinti, Dimbinti, Gandrinti, Gervinti, Mastyti, Stybrinti, Stimpinti, Stinksėti, Stypčioti, Stypinti, Stypsėti, Styrinti, Tįsinti, Tįslinti, Gingaruoti, Kaikščiuoti, Bidzenti, Capenti, Capnoti, Capsėti, Kuldenti, Lapenti, Lapsenti, Lutenti, Miklinti, Stipsenti, Tapenti, Tapsenti, Tipenti, Ribnoti, Dilbinti, Dyrinti, Dūrinti, Gorinti, Liuozginti, Luibinti, Nyrinti, Sliūkinti, Spūdinti, Snarplinti, Šmūkštinti, Tvylinti, Gūžinti, Kūprinti, Gūbrinti, Gunginti, Gūrinti, Kobrinti, Kūbrinti, Kumbrinti, Kumpinti, Kumpuoti, Tursinti, Tursuoti, Kinkčioti, Kinknoti, Kinkuoti, Kenklinti, Tūpuoti, Kepėstuoti, Kervoti, Keverzoti, Kėzlinti, Kėžinti, Kreivezoti, Kreivuoti, Kreivoti, Kreivuliuoti, Krypinti, Krypuoti, Kryvuoti, Kryvuliuoti, Linginti, Liūlinti, Liumpinti, Siūbinti, Siūrinti, Skersinti, Skersioti, Svirduliuoti, Svirdenti, Svyrinti, Svyruoti, Šlitinti, Šlituoti, Virtinti, Virtuoti, Virsnoti, Kėsinti, Kėšinti, Kesnoti, Kėsoti, Kerežioti, Kleinioti, Kleišioti, Kleišuoti, Kleivoti, Kleizoti, Klypinti, Klypuoti, Klipytuoti, Klišinti, Klišuoti, Klyvoti, Šleivoti, Šleivinti, Žergti, Žergloti, Žirglinti, Žirglioti, Žirgsėti, Žirkliuoti, Čempinti, Čiūžinti, Čiūžuoti, Šlempinti, Šlepenti, Šlepetuoti, Šlepsėti, Šlepnoti, Šlepsenti, Šliūrinti, Šliūžuoti, Švakšnoti, Švygždinti, Griozdinti, Kerėplinti, Knapinti, Knopinti, Rioglinti, Ragožinti, Pūkšti, Pūkštuoti, Pūtuoti, Šniokšti, Šniokštuoti, Dumpliuoti, Gaisuoti, Skėtrioti, Skeryčioti, Švytuoti</a:t>
            </a:r>
            <a:endParaRPr lang="lt-LT" sz="1400" b="0" i="0" dirty="0">
              <a:solidFill>
                <a:srgbClr val="515151"/>
              </a:solidFill>
              <a:effectLst/>
              <a:latin typeface="+mj-lt"/>
            </a:endParaRPr>
          </a:p>
        </p:txBody>
      </p:sp>
      <p:pic>
        <p:nvPicPr>
          <p:cNvPr id="3" name="Picture 2"/>
          <p:cNvPicPr>
            <a:picLocks noChangeAspect="1"/>
          </p:cNvPicPr>
          <p:nvPr/>
        </p:nvPicPr>
        <p:blipFill>
          <a:blip r:embed="rId2"/>
          <a:stretch>
            <a:fillRect/>
          </a:stretch>
        </p:blipFill>
        <p:spPr>
          <a:xfrm>
            <a:off x="353461" y="2056154"/>
            <a:ext cx="2462997" cy="2536156"/>
          </a:xfrm>
          <a:prstGeom prst="rect">
            <a:avLst/>
          </a:prstGeom>
        </p:spPr>
      </p:pic>
      <p:pic>
        <p:nvPicPr>
          <p:cNvPr id="6" name="Picture 5"/>
          <p:cNvPicPr>
            <a:picLocks noChangeAspect="1"/>
          </p:cNvPicPr>
          <p:nvPr/>
        </p:nvPicPr>
        <p:blipFill>
          <a:blip r:embed="rId3"/>
          <a:stretch>
            <a:fillRect/>
          </a:stretch>
        </p:blipFill>
        <p:spPr>
          <a:xfrm>
            <a:off x="9926809" y="5806839"/>
            <a:ext cx="2109399" cy="8352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82954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4153532" y="1086395"/>
            <a:ext cx="1263199" cy="56829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3" name="Picture 2"/>
          <p:cNvPicPr>
            <a:picLocks noChangeAspect="1"/>
          </p:cNvPicPr>
          <p:nvPr/>
        </p:nvPicPr>
        <p:blipFill>
          <a:blip r:embed="rId2"/>
          <a:stretch>
            <a:fillRect/>
          </a:stretch>
        </p:blipFill>
        <p:spPr>
          <a:xfrm>
            <a:off x="4549999" y="2767997"/>
            <a:ext cx="4305901" cy="34294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3"/>
          <a:stretch>
            <a:fillRect/>
          </a:stretch>
        </p:blipFill>
        <p:spPr>
          <a:xfrm>
            <a:off x="5416731" y="582409"/>
            <a:ext cx="1981430" cy="1425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p:cNvPicPr>
            <a:picLocks noChangeAspect="1"/>
          </p:cNvPicPr>
          <p:nvPr/>
        </p:nvPicPr>
        <p:blipFill>
          <a:blip r:embed="rId4"/>
          <a:stretch>
            <a:fillRect/>
          </a:stretch>
        </p:blipFill>
        <p:spPr>
          <a:xfrm>
            <a:off x="440547" y="2099962"/>
            <a:ext cx="2462997" cy="2536156"/>
          </a:xfrm>
          <a:prstGeom prst="rect">
            <a:avLst/>
          </a:prstGeom>
        </p:spPr>
      </p:pic>
      <p:pic>
        <p:nvPicPr>
          <p:cNvPr id="7" name="Picture 6"/>
          <p:cNvPicPr>
            <a:picLocks noChangeAspect="1"/>
          </p:cNvPicPr>
          <p:nvPr/>
        </p:nvPicPr>
        <p:blipFill>
          <a:blip r:embed="rId5"/>
          <a:stretch>
            <a:fillRect/>
          </a:stretch>
        </p:blipFill>
        <p:spPr>
          <a:xfrm>
            <a:off x="9735220" y="5850382"/>
            <a:ext cx="2109399" cy="8352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96047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4153532" y="1086395"/>
            <a:ext cx="1263199" cy="56829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2" name="Picture 1"/>
          <p:cNvPicPr>
            <a:picLocks noChangeAspect="1"/>
          </p:cNvPicPr>
          <p:nvPr/>
        </p:nvPicPr>
        <p:blipFill>
          <a:blip r:embed="rId2"/>
          <a:stretch>
            <a:fillRect/>
          </a:stretch>
        </p:blipFill>
        <p:spPr>
          <a:xfrm>
            <a:off x="4153532" y="1008017"/>
            <a:ext cx="5822117" cy="4046492"/>
          </a:xfrm>
          <a:prstGeom prst="rect">
            <a:avLst/>
          </a:prstGeom>
          <a:ln>
            <a:noFill/>
          </a:ln>
          <a:effectLst>
            <a:outerShdw blurRad="190500" algn="tl" rotWithShape="0">
              <a:srgbClr val="000000">
                <a:alpha val="70000"/>
              </a:srgbClr>
            </a:outerShdw>
          </a:effectLst>
        </p:spPr>
      </p:pic>
      <p:pic>
        <p:nvPicPr>
          <p:cNvPr id="3" name="Picture 2"/>
          <p:cNvPicPr>
            <a:picLocks noChangeAspect="1"/>
          </p:cNvPicPr>
          <p:nvPr/>
        </p:nvPicPr>
        <p:blipFill>
          <a:blip r:embed="rId3"/>
          <a:stretch>
            <a:fillRect/>
          </a:stretch>
        </p:blipFill>
        <p:spPr>
          <a:xfrm>
            <a:off x="736639" y="1916401"/>
            <a:ext cx="2462997" cy="2536156"/>
          </a:xfrm>
          <a:prstGeom prst="rect">
            <a:avLst/>
          </a:prstGeom>
        </p:spPr>
      </p:pic>
      <p:pic>
        <p:nvPicPr>
          <p:cNvPr id="4" name="Picture 3"/>
          <p:cNvPicPr>
            <a:picLocks noChangeAspect="1"/>
          </p:cNvPicPr>
          <p:nvPr/>
        </p:nvPicPr>
        <p:blipFill>
          <a:blip r:embed="rId4"/>
          <a:stretch>
            <a:fillRect/>
          </a:stretch>
        </p:blipFill>
        <p:spPr>
          <a:xfrm>
            <a:off x="9678606" y="5654431"/>
            <a:ext cx="2292295" cy="1018120"/>
          </a:xfrm>
          <a:prstGeom prst="rect">
            <a:avLst/>
          </a:prstGeom>
        </p:spPr>
      </p:pic>
    </p:spTree>
    <p:extLst>
      <p:ext uri="{BB962C8B-B14F-4D97-AF65-F5344CB8AC3E}">
        <p14:creationId xmlns:p14="http://schemas.microsoft.com/office/powerpoint/2010/main" val="2336654314"/>
      </p:ext>
    </p:extLst>
  </p:cSld>
  <p:clrMapOvr>
    <a:masterClrMapping/>
  </p:clrMapOvr>
</p:sld>
</file>

<file path=ppt/theme/theme1.xml><?xml version="1.0" encoding="utf-8"?>
<a:theme xmlns:a="http://schemas.openxmlformats.org/drawingml/2006/main" name="Metropolitan">
  <a:themeElements>
    <a:clrScheme name="Custom 1">
      <a:dk1>
        <a:srgbClr val="FFC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mokey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xmlns=""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2276</TotalTime>
  <Words>713</Words>
  <Application>Microsoft Office PowerPoint</Application>
  <PresentationFormat>Pasirinktinai</PresentationFormat>
  <Paragraphs>32</Paragraphs>
  <Slides>13</Slides>
  <Notes>0</Notes>
  <HiddenSlides>0</HiddenSlides>
  <MMClips>0</MMClips>
  <ScaleCrop>false</ScaleCrop>
  <HeadingPairs>
    <vt:vector size="4" baseType="variant">
      <vt:variant>
        <vt:lpstr>Tema</vt:lpstr>
      </vt:variant>
      <vt:variant>
        <vt:i4>1</vt:i4>
      </vt:variant>
      <vt:variant>
        <vt:lpstr>Skaidrių pavadinimai</vt:lpstr>
      </vt:variant>
      <vt:variant>
        <vt:i4>13</vt:i4>
      </vt:variant>
    </vt:vector>
  </HeadingPairs>
  <TitlesOfParts>
    <vt:vector size="14" baseType="lpstr">
      <vt:lpstr>Metropolitan</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Smiltė Redeckaitė</dc:creator>
  <cp:lastModifiedBy>User</cp:lastModifiedBy>
  <cp:revision>110</cp:revision>
  <dcterms:created xsi:type="dcterms:W3CDTF">2021-02-12T10:05:29Z</dcterms:created>
  <dcterms:modified xsi:type="dcterms:W3CDTF">2021-02-19T12:56:03Z</dcterms:modified>
</cp:coreProperties>
</file>