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16"/>
  </p:notesMasterIdLst>
  <p:handoutMasterIdLst>
    <p:handoutMasterId r:id="rId17"/>
  </p:handoutMasterIdLst>
  <p:sldIdLst>
    <p:sldId id="256" r:id="rId3"/>
    <p:sldId id="302" r:id="rId4"/>
    <p:sldId id="262" r:id="rId5"/>
    <p:sldId id="307" r:id="rId6"/>
    <p:sldId id="312" r:id="rId7"/>
    <p:sldId id="313" r:id="rId8"/>
    <p:sldId id="314" r:id="rId9"/>
    <p:sldId id="315" r:id="rId10"/>
    <p:sldId id="316" r:id="rId11"/>
    <p:sldId id="260" r:id="rId12"/>
    <p:sldId id="266" r:id="rId13"/>
    <p:sldId id="276" r:id="rId14"/>
    <p:sldId id="300" r:id="rId15"/>
  </p:sldIdLst>
  <p:sldSz cx="9144000" cy="5143500" type="screen16x9"/>
  <p:notesSz cx="6797675" cy="9926638"/>
  <p:embeddedFontLst>
    <p:embeddedFont>
      <p:font typeface="Helvetica Neue Light" panose="020B0604020202020204" charset="0"/>
      <p:regular r:id="rId18"/>
      <p:bold r:id="rId19"/>
      <p:italic r:id="rId20"/>
      <p:boldItalic r:id="rId21"/>
    </p:embeddedFont>
    <p:embeddedFont>
      <p:font typeface="Roboto" panose="020B060402020202020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Segoe UI" panose="020B0502040204020203" pitchFamily="34" charset="0"/>
      <p:regular r:id="rId30"/>
      <p:bold r:id="rId31"/>
      <p:italic r:id="rId32"/>
      <p:boldItalic r:id="rId33"/>
    </p:embeddedFont>
    <p:embeddedFont>
      <p:font typeface="Quattrocento Sans" panose="020B0604020202020204" charset="0"/>
      <p:regular r:id="rId34"/>
      <p:bold r:id="rId35"/>
      <p:italic r:id="rId36"/>
      <p:boldItalic r:id="rId37"/>
    </p:embeddedFont>
    <p:embeddedFont>
      <p:font typeface="Helvetica Neue" panose="020B0604020202020204" charset="0"/>
      <p:regular r:id="rId38"/>
      <p:bold r:id="rId39"/>
      <p:italic r:id="rId40"/>
      <p:boldItalic r:id="rId41"/>
    </p:embeddedFont>
    <p:embeddedFont>
      <p:font typeface="Roboto Medium" panose="020B0604020202020204" charset="0"/>
      <p:regular r:id="rId42"/>
      <p:bold r:id="rId43"/>
      <p:italic r:id="rId44"/>
      <p:boldItalic r:id="rId45"/>
    </p:embeddedFont>
    <p:embeddedFont>
      <p:font typeface="Roboto Thin" panose="020B0604020202020204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3" roundtripDataSignature="AMtx7mhAcRFU6UP7ETRumhjWRaGWFXgw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321" autoAdjust="0"/>
  </p:normalViewPr>
  <p:slideViewPr>
    <p:cSldViewPr snapToGrid="0">
      <p:cViewPr>
        <p:scale>
          <a:sx n="151" d="100"/>
          <a:sy n="151" d="100"/>
        </p:scale>
        <p:origin x="-474" y="-54"/>
      </p:cViewPr>
      <p:guideLst>
        <p:guide orient="horz" pos="1620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font" Target="fonts/font25.fntdata"/><Relationship Id="rId47" Type="http://schemas.openxmlformats.org/officeDocument/2006/relationships/font" Target="fonts/font30.fntdata"/><Relationship Id="rId63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46" Type="http://schemas.openxmlformats.org/officeDocument/2006/relationships/font" Target="fonts/font29.fntdata"/><Relationship Id="rId6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font" Target="fonts/font2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45" Type="http://schemas.openxmlformats.org/officeDocument/2006/relationships/font" Target="fonts/font28.fntdata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49" Type="http://schemas.openxmlformats.org/officeDocument/2006/relationships/font" Target="fonts/font32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font" Target="fonts/font27.fntdata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font" Target="fonts/font26.fntdata"/><Relationship Id="rId48" Type="http://schemas.openxmlformats.org/officeDocument/2006/relationships/font" Target="fonts/font31.fntdata"/><Relationship Id="rId64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1CA8B7E9-CADF-4A8C-8961-0E2FF015B671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9D1BFD5E-793B-47B2-ABEB-DFBBE18B26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9431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06357" y="4715153"/>
            <a:ext cx="4984961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8" tIns="45686" rIns="91398" bIns="45686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737170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906357" y="4715153"/>
            <a:ext cx="4984961" cy="4466987"/>
          </a:xfrm>
          <a:prstGeom prst="rect">
            <a:avLst/>
          </a:prstGeom>
        </p:spPr>
        <p:txBody>
          <a:bodyPr spcFirstLastPara="1" wrap="square" lIns="91398" tIns="45686" rIns="91398" bIns="45686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3322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84eba3c655_1_6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84eba3c655_1_675:notes"/>
          <p:cNvSpPr txBox="1">
            <a:spLocks noGrp="1"/>
          </p:cNvSpPr>
          <p:nvPr>
            <p:ph type="body" idx="1"/>
          </p:nvPr>
        </p:nvSpPr>
        <p:spPr>
          <a:xfrm>
            <a:off x="906357" y="4715153"/>
            <a:ext cx="4984961" cy="4466987"/>
          </a:xfrm>
          <a:prstGeom prst="rect">
            <a:avLst/>
          </a:prstGeom>
        </p:spPr>
        <p:txBody>
          <a:bodyPr spcFirstLastPara="1" wrap="square" lIns="91398" tIns="45686" rIns="91398" bIns="45686" anchor="t" anchorCtr="0">
            <a:noAutofit/>
          </a:bodyPr>
          <a:lstStyle/>
          <a:p>
            <a:pPr marL="0" indent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6002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lt-LT" sz="1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Įgyvendinimui preliminariai reikalinga papildomai </a:t>
            </a:r>
            <a:r>
              <a:rPr lang="lt-LT" sz="1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173 265</a:t>
            </a:r>
            <a:r>
              <a:rPr lang="lt-L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tūkst. eurų </a:t>
            </a:r>
            <a:r>
              <a:rPr lang="lt-L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(iš jų: </a:t>
            </a:r>
            <a:r>
              <a:rPr lang="lt-L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m.</a:t>
            </a:r>
            <a:r>
              <a:rPr lang="lt-L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lt-L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28 779</a:t>
            </a:r>
            <a:r>
              <a:rPr lang="lt-L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tūkst. Eur. </a:t>
            </a:r>
            <a:r>
              <a:rPr lang="lt-L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lt-L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m. – </a:t>
            </a:r>
            <a:r>
              <a:rPr lang="lt-L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48 162</a:t>
            </a:r>
            <a:r>
              <a:rPr lang="lt-L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tūkst. Eur., </a:t>
            </a:r>
            <a:r>
              <a:rPr lang="lt-L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r>
              <a:rPr lang="lt-L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m. – </a:t>
            </a:r>
            <a:r>
              <a:rPr lang="lt-L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48 162 </a:t>
            </a:r>
            <a:r>
              <a:rPr lang="lt-L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tūkst. Eur.), 2024 m. – </a:t>
            </a:r>
            <a:r>
              <a:rPr lang="lt-L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48 162 </a:t>
            </a:r>
            <a:r>
              <a:rPr lang="lt-L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tūkst. Eur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588995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525228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84eba3c655_0_30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84eba3c655_0_3053:notes"/>
          <p:cNvSpPr txBox="1">
            <a:spLocks noGrp="1"/>
          </p:cNvSpPr>
          <p:nvPr>
            <p:ph type="body" idx="1"/>
          </p:nvPr>
        </p:nvSpPr>
        <p:spPr>
          <a:xfrm>
            <a:off x="906357" y="4715153"/>
            <a:ext cx="4984961" cy="4466987"/>
          </a:xfrm>
          <a:prstGeom prst="rect">
            <a:avLst/>
          </a:prstGeom>
        </p:spPr>
        <p:txBody>
          <a:bodyPr spcFirstLastPara="1" wrap="square" lIns="91398" tIns="45686" rIns="91398" bIns="45686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2635"/>
              </a:spcBef>
              <a:buClr>
                <a:schemeClr val="dk1"/>
              </a:buClr>
              <a:buSzPts val="1050"/>
            </a:pPr>
            <a:endParaRPr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2770575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112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Nuo 2024 m. rugsėjo 1 d. įsigaliojančiame Švietimo įstatymo pakeitimo dėl </a:t>
            </a:r>
            <a:r>
              <a:rPr lang="lt-LT" dirty="0" err="1"/>
              <a:t>įtraukties</a:t>
            </a:r>
            <a:r>
              <a:rPr lang="lt-LT" dirty="0"/>
              <a:t> įstatyme vietoje šiuo metu vartojamos pareigybės mokytojo padėjėjas yra įteisinama pareigybė  - mokinio padėjėjas</a:t>
            </a:r>
          </a:p>
        </p:txBody>
      </p:sp>
    </p:spTree>
    <p:extLst>
      <p:ext uri="{BB962C8B-B14F-4D97-AF65-F5344CB8AC3E}">
        <p14:creationId xmlns:p14="http://schemas.microsoft.com/office/powerpoint/2010/main" val="2767704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888888"/>
              </a:buClr>
              <a:buSzPts val="1725"/>
              <a:buFont typeface="Helvetica Neue Light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888888"/>
              </a:buClr>
              <a:buSzPts val="1725"/>
              <a:buFont typeface="Helvetica Neue Light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888888"/>
              </a:buClr>
              <a:buSzPts val="1725"/>
              <a:buFont typeface="Helvetica Neue Light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888888"/>
              </a:buClr>
              <a:buSzPts val="1725"/>
              <a:buFont typeface="Helvetica Neue Light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888888"/>
              </a:buClr>
              <a:buSzPts val="1725"/>
              <a:buFont typeface="Helvetica Neue Light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888888"/>
              </a:buClr>
              <a:buSzPts val="1725"/>
              <a:buFont typeface="Helvetica Neue Light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888888"/>
              </a:buClr>
              <a:buSzPts val="1725"/>
              <a:buFont typeface="Helvetica Neue Light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888888"/>
              </a:buClr>
              <a:buSzPts val="1725"/>
              <a:buFont typeface="Helvetica Neue Light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888888"/>
              </a:buClr>
              <a:buSzPts val="1725"/>
              <a:buFont typeface="Helvetica Neue Light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 Light"/>
              <a:buNone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 Light"/>
              <a:buNone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 Light"/>
              <a:buNone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 Light"/>
              <a:buNone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 Light"/>
              <a:buNone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 Light"/>
              <a:buNone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 Light"/>
              <a:buNone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 Light"/>
              <a:buNone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 Light"/>
              <a:buNone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 Light"/>
              <a:buNone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 Light"/>
              <a:buNone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 Light"/>
              <a:buNone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 Light"/>
              <a:buNone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 Light"/>
              <a:buNone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 Light"/>
              <a:buNone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 Light"/>
              <a:buNone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 Light"/>
              <a:buNone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 Light"/>
              <a:buNone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4449583" y="4875609"/>
            <a:ext cx="235905" cy="233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5"/>
          <p:cNvSpPr/>
          <p:nvPr/>
        </p:nvSpPr>
        <p:spPr>
          <a:xfrm rot="5400000">
            <a:off x="-652129" y="639447"/>
            <a:ext cx="5143498" cy="38646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 Light"/>
              <a:buNone/>
            </a:pPr>
            <a:endParaRPr sz="2300" b="0" i="0" u="none" strike="noStrike" cap="non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1" name="Google Shape;21;p15"/>
          <p:cNvSpPr/>
          <p:nvPr/>
        </p:nvSpPr>
        <p:spPr>
          <a:xfrm rot="5400000">
            <a:off x="-1200814" y="2499739"/>
            <a:ext cx="2520281" cy="144015"/>
          </a:xfrm>
          <a:prstGeom prst="rect">
            <a:avLst/>
          </a:prstGeom>
          <a:solidFill>
            <a:srgbClr val="3D8F6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 Light"/>
              <a:buNone/>
            </a:pPr>
            <a:endParaRPr sz="2300" b="0" i="0" u="none" strike="noStrike" cap="non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2" name="Google Shape;22;p15"/>
          <p:cNvSpPr txBox="1">
            <a:spLocks noGrp="1"/>
          </p:cNvSpPr>
          <p:nvPr>
            <p:ph type="title"/>
          </p:nvPr>
        </p:nvSpPr>
        <p:spPr>
          <a:xfrm>
            <a:off x="503793" y="1806665"/>
            <a:ext cx="3204111" cy="2178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2400"/>
              <a:buFont typeface="Quattrocento Sans"/>
              <a:buNone/>
              <a:defRPr sz="2400" b="1">
                <a:solidFill>
                  <a:srgbClr val="3B3B3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body" idx="1"/>
          </p:nvPr>
        </p:nvSpPr>
        <p:spPr>
          <a:xfrm>
            <a:off x="4588195" y="1749822"/>
            <a:ext cx="3887788" cy="2833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Quattrocento Sans"/>
              <a:buNone/>
              <a:defRPr sz="1400" b="0" i="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5949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8"/>
          <p:cNvSpPr txBox="1">
            <a:spLocks noGrp="1"/>
          </p:cNvSpPr>
          <p:nvPr>
            <p:ph type="title"/>
          </p:nvPr>
        </p:nvSpPr>
        <p:spPr>
          <a:xfrm>
            <a:off x="487571" y="1131590"/>
            <a:ext cx="3839765" cy="1368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t" anchorCtr="0">
            <a:norm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3D8F6C"/>
              </a:buClr>
              <a:buSzPts val="3600"/>
              <a:buFont typeface="Quattrocento Sans"/>
              <a:buNone/>
              <a:defRPr sz="3600" b="1" cap="none">
                <a:solidFill>
                  <a:srgbClr val="3D8F6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/>
          <p:nvPr/>
        </p:nvSpPr>
        <p:spPr>
          <a:xfrm>
            <a:off x="539750" y="-2242"/>
            <a:ext cx="2536002" cy="238909"/>
          </a:xfrm>
          <a:prstGeom prst="rect">
            <a:avLst/>
          </a:prstGeom>
          <a:solidFill>
            <a:srgbClr val="3D8F6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 Light"/>
              <a:buNone/>
            </a:pPr>
            <a:endParaRPr sz="2300" b="0" i="0" u="none" strike="noStrike" cap="non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29191135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940">
          <p15:clr>
            <a:srgbClr val="FBAE40"/>
          </p15:clr>
        </p15:guide>
        <p15:guide id="2" pos="3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Google Shape;57;p22"/>
          <p:cNvCxnSpPr/>
          <p:nvPr/>
        </p:nvCxnSpPr>
        <p:spPr>
          <a:xfrm>
            <a:off x="0" y="2348030"/>
            <a:ext cx="9144000" cy="0"/>
          </a:xfrm>
          <a:prstGeom prst="straightConnector1">
            <a:avLst/>
          </a:prstGeom>
          <a:noFill/>
          <a:ln w="25400" cap="flat" cmpd="sng">
            <a:solidFill>
              <a:srgbClr val="3D8F6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22"/>
          <p:cNvSpPr/>
          <p:nvPr/>
        </p:nvSpPr>
        <p:spPr>
          <a:xfrm>
            <a:off x="2325713" y="2282568"/>
            <a:ext cx="144016" cy="130924"/>
          </a:xfrm>
          <a:prstGeom prst="ellipse">
            <a:avLst/>
          </a:prstGeom>
          <a:solidFill>
            <a:srgbClr val="EDEDED"/>
          </a:solidFill>
          <a:ln w="25400" cap="flat" cmpd="sng">
            <a:solidFill>
              <a:srgbClr val="3D8F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9" name="Google Shape;59;p22"/>
          <p:cNvSpPr/>
          <p:nvPr/>
        </p:nvSpPr>
        <p:spPr>
          <a:xfrm>
            <a:off x="6384792" y="2282568"/>
            <a:ext cx="144016" cy="130924"/>
          </a:xfrm>
          <a:prstGeom prst="ellipse">
            <a:avLst/>
          </a:prstGeom>
          <a:solidFill>
            <a:srgbClr val="EDEDED"/>
          </a:solidFill>
          <a:ln w="25400" cap="flat" cmpd="sng">
            <a:solidFill>
              <a:srgbClr val="3D8F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453827" y="2756180"/>
            <a:ext cx="3887788" cy="1746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Quattrocento Sans"/>
              <a:buNone/>
              <a:defRPr sz="1400" b="0" i="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4512906" y="2790740"/>
            <a:ext cx="3887788" cy="1746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Quattrocento Sans"/>
              <a:buNone/>
              <a:defRPr sz="1400" b="0" i="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2"/>
          <p:cNvSpPr txBox="1"/>
          <p:nvPr/>
        </p:nvSpPr>
        <p:spPr>
          <a:xfrm>
            <a:off x="2569012" y="837462"/>
            <a:ext cx="3887788" cy="1102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2400"/>
              <a:buFont typeface="Quattrocento Sans"/>
              <a:buNone/>
            </a:pPr>
            <a:r>
              <a:rPr lang="lt-LT" sz="2400" b="1" i="0" u="none" strike="noStrike" cap="none">
                <a:solidFill>
                  <a:srgbClr val="3B3B3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75488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3"/>
          <p:cNvSpPr txBox="1">
            <a:spLocks noGrp="1"/>
          </p:cNvSpPr>
          <p:nvPr>
            <p:ph type="body" idx="1"/>
          </p:nvPr>
        </p:nvSpPr>
        <p:spPr>
          <a:xfrm>
            <a:off x="5508104" y="1033924"/>
            <a:ext cx="2664296" cy="18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t" anchorCtr="0">
            <a:normAutofit/>
          </a:bodyPr>
          <a:lstStyle>
            <a:lvl1pPr marL="457200" lvl="0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1pPr>
            <a:lvl2pPr marL="914400" lvl="1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cxnSp>
        <p:nvCxnSpPr>
          <p:cNvPr id="65" name="Google Shape;65;p23"/>
          <p:cNvCxnSpPr/>
          <p:nvPr/>
        </p:nvCxnSpPr>
        <p:spPr>
          <a:xfrm>
            <a:off x="5292080" y="0"/>
            <a:ext cx="0" cy="5194970"/>
          </a:xfrm>
          <a:prstGeom prst="straightConnector1">
            <a:avLst/>
          </a:prstGeom>
          <a:noFill/>
          <a:ln w="25400" cap="flat" cmpd="sng">
            <a:solidFill>
              <a:srgbClr val="3D8F6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6" name="Google Shape;66;p23"/>
          <p:cNvSpPr/>
          <p:nvPr/>
        </p:nvSpPr>
        <p:spPr>
          <a:xfrm>
            <a:off x="5220072" y="1158478"/>
            <a:ext cx="144016" cy="130924"/>
          </a:xfrm>
          <a:prstGeom prst="ellipse">
            <a:avLst/>
          </a:prstGeom>
          <a:solidFill>
            <a:srgbClr val="EDEDED"/>
          </a:solidFill>
          <a:ln w="25400" cap="flat" cmpd="sng">
            <a:solidFill>
              <a:srgbClr val="3D8F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5220072" y="3271292"/>
            <a:ext cx="144016" cy="130924"/>
          </a:xfrm>
          <a:prstGeom prst="ellipse">
            <a:avLst/>
          </a:prstGeom>
          <a:solidFill>
            <a:srgbClr val="EDEDED"/>
          </a:solidFill>
          <a:ln w="25400" cap="flat" cmpd="sng">
            <a:solidFill>
              <a:srgbClr val="3D8F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8" name="Google Shape;68;p23"/>
          <p:cNvSpPr txBox="1"/>
          <p:nvPr/>
        </p:nvSpPr>
        <p:spPr>
          <a:xfrm>
            <a:off x="539552" y="1667439"/>
            <a:ext cx="3887788" cy="1102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2400"/>
              <a:buFont typeface="Quattrocento Sans"/>
              <a:buNone/>
            </a:pPr>
            <a:r>
              <a:rPr lang="lt-LT" sz="2400" b="1" i="0" u="none" strike="noStrike" cap="none">
                <a:solidFill>
                  <a:srgbClr val="3B3B3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Click to edit master title style</a:t>
            </a:r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body" idx="2"/>
          </p:nvPr>
        </p:nvSpPr>
        <p:spPr>
          <a:xfrm>
            <a:off x="5541321" y="3457413"/>
            <a:ext cx="2631079" cy="1418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Quattrocento Sans"/>
              <a:buNone/>
              <a:defRPr sz="1400" b="0" i="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title"/>
          </p:nvPr>
        </p:nvSpPr>
        <p:spPr>
          <a:xfrm>
            <a:off x="5364088" y="2769858"/>
            <a:ext cx="3168615" cy="2188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2400"/>
              <a:buFont typeface="Quattrocento Sans"/>
              <a:buNone/>
              <a:defRPr sz="2400" b="1">
                <a:solidFill>
                  <a:srgbClr val="3B3B3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5281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CC59D9-CF9A-4B15-9609-A4B21CAD7E5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hangingPunct="0">
              <a:defRPr/>
            </a:lvl1pPr>
          </a:lstStyle>
          <a:p>
            <a:fld id="{7D7FBE71-E35D-46AF-8AEA-743DC5281DA7}" type="datetimeFigureOut">
              <a:rPr lang="en-US" altLang="lt-LT"/>
              <a:pPr/>
              <a:t>2/19/2021</a:t>
            </a:fld>
            <a:endParaRPr lang="en-US" alt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1E1A39-E4C3-42B4-9ED8-3DA9B0C49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hangingPunct="0">
              <a:defRPr/>
            </a:lvl1pPr>
          </a:lstStyle>
          <a:p>
            <a:endParaRPr lang="en-US" alt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F365A9-36ED-4F23-A268-D602A3BF8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3213F9-5BD8-4F04-A5D6-3C414EF4398A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631353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7"/>
          <p:cNvSpPr/>
          <p:nvPr/>
        </p:nvSpPr>
        <p:spPr>
          <a:xfrm>
            <a:off x="457200" y="666750"/>
            <a:ext cx="5050904" cy="3962400"/>
          </a:xfrm>
          <a:prstGeom prst="rect">
            <a:avLst/>
          </a:prstGeom>
          <a:solidFill>
            <a:srgbClr val="3D8F6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 Light"/>
              <a:buNone/>
            </a:pPr>
            <a:endParaRPr sz="2300" b="0" i="0" u="none" strike="noStrike" cap="non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32" name="Google Shape;32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25330" y="3877279"/>
            <a:ext cx="1655369" cy="550897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7"/>
          <p:cNvSpPr txBox="1">
            <a:spLocks noGrp="1"/>
          </p:cNvSpPr>
          <p:nvPr>
            <p:ph type="body" idx="1"/>
          </p:nvPr>
        </p:nvSpPr>
        <p:spPr>
          <a:xfrm>
            <a:off x="791829" y="3158136"/>
            <a:ext cx="1920875" cy="382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FFFFFF"/>
              </a:buClr>
              <a:buSzPts val="900"/>
              <a:buFont typeface="Quattrocento Sans"/>
              <a:buNone/>
              <a:defRPr sz="1200" b="1" i="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body" idx="2"/>
          </p:nvPr>
        </p:nvSpPr>
        <p:spPr>
          <a:xfrm>
            <a:off x="774700" y="1708149"/>
            <a:ext cx="4589388" cy="1454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ctr" anchorCtr="0">
            <a:noAutofit/>
          </a:bodyPr>
          <a:lstStyle>
            <a:lvl1pPr marL="457200" lvl="0" indent="-228600" algn="l">
              <a:lnSpc>
                <a:spcPct val="70000"/>
              </a:lnSpc>
              <a:spcBef>
                <a:spcPts val="2636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Quattrocento Sans"/>
              <a:buNone/>
              <a:defRPr sz="4400" b="1" i="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3"/>
          </p:nvPr>
        </p:nvSpPr>
        <p:spPr>
          <a:xfrm>
            <a:off x="791829" y="3495016"/>
            <a:ext cx="1920875" cy="382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chemeClr val="lt1"/>
              </a:buClr>
              <a:buSzPts val="900"/>
              <a:buFont typeface="Quattrocento Sans"/>
              <a:buNone/>
              <a:defRPr sz="1200" b="0" i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4"/>
          </p:nvPr>
        </p:nvSpPr>
        <p:spPr>
          <a:xfrm>
            <a:off x="796505" y="4106573"/>
            <a:ext cx="1920875" cy="382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chemeClr val="lt1"/>
              </a:buClr>
              <a:buSzPts val="900"/>
              <a:buFont typeface="Quattrocento Sans"/>
              <a:buNone/>
              <a:defRPr sz="1200" b="0" i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83814" y="-596602"/>
            <a:ext cx="9506236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9185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9"/>
          <p:cNvSpPr/>
          <p:nvPr/>
        </p:nvSpPr>
        <p:spPr>
          <a:xfrm rot="5400000">
            <a:off x="4639948" y="639450"/>
            <a:ext cx="5143501" cy="38646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 Light"/>
              <a:buNone/>
            </a:pPr>
            <a:endParaRPr sz="2300" b="0" i="0" u="none" strike="noStrike" cap="non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3" name="Google Shape;43;p19"/>
          <p:cNvSpPr/>
          <p:nvPr/>
        </p:nvSpPr>
        <p:spPr>
          <a:xfrm rot="5400000">
            <a:off x="4091266" y="2472159"/>
            <a:ext cx="2520281" cy="144015"/>
          </a:xfrm>
          <a:prstGeom prst="rect">
            <a:avLst/>
          </a:prstGeom>
          <a:solidFill>
            <a:srgbClr val="3D8F6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 Light"/>
              <a:buNone/>
            </a:pPr>
            <a:endParaRPr sz="2300" b="0" i="0" u="none" strike="noStrike" cap="non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4" name="Google Shape;44;p19"/>
          <p:cNvSpPr txBox="1">
            <a:spLocks noGrp="1"/>
          </p:cNvSpPr>
          <p:nvPr>
            <p:ph type="title"/>
          </p:nvPr>
        </p:nvSpPr>
        <p:spPr>
          <a:xfrm>
            <a:off x="5723865" y="1805780"/>
            <a:ext cx="3168615" cy="2188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2400"/>
              <a:buFont typeface="Quattrocento Sans"/>
              <a:buNone/>
              <a:defRPr sz="2400" b="1">
                <a:solidFill>
                  <a:srgbClr val="3B3B3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1"/>
          </p:nvPr>
        </p:nvSpPr>
        <p:spPr>
          <a:xfrm>
            <a:off x="503793" y="1749822"/>
            <a:ext cx="3887788" cy="2833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Quattrocento Sans"/>
              <a:buNone/>
              <a:defRPr sz="1400" b="0" i="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6718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 rot="5400000">
            <a:off x="-652463" y="639366"/>
            <a:ext cx="5143500" cy="386477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6611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300" kern="0">
              <a:solidFill>
                <a:srgbClr val="EDEDED"/>
              </a:solidFill>
              <a:sym typeface="Helvetica Light"/>
            </a:endParaRPr>
          </a:p>
        </p:txBody>
      </p:sp>
      <p:sp>
        <p:nvSpPr>
          <p:cNvPr id="5" name="Rectangle 7"/>
          <p:cNvSpPr/>
          <p:nvPr userDrawn="1"/>
        </p:nvSpPr>
        <p:spPr>
          <a:xfrm rot="5400000">
            <a:off x="-1200745" y="2499717"/>
            <a:ext cx="2519363" cy="144066"/>
          </a:xfrm>
          <a:prstGeom prst="rect">
            <a:avLst/>
          </a:prstGeom>
          <a:solidFill>
            <a:srgbClr val="3D8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6611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300" kern="0">
              <a:solidFill>
                <a:srgbClr val="EDEDED"/>
              </a:solidFill>
              <a:sym typeface="Helvetica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795" y="1806667"/>
            <a:ext cx="3204111" cy="2178242"/>
          </a:xfrm>
        </p:spPr>
        <p:txBody>
          <a:bodyPr anchor="t">
            <a:noAutofit/>
          </a:bodyPr>
          <a:lstStyle>
            <a:lvl1pPr>
              <a:defRPr sz="2400" b="1">
                <a:solidFill>
                  <a:schemeClr val="bg1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88197" y="1749822"/>
            <a:ext cx="3887788" cy="283329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461010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title"/>
          </p:nvPr>
        </p:nvSpPr>
        <p:spPr>
          <a:xfrm>
            <a:off x="770552" y="1707654"/>
            <a:ext cx="3009360" cy="18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2500"/>
              <a:buFont typeface="Quattrocento Sans"/>
              <a:buNone/>
              <a:defRPr sz="2500" b="1" i="0" cap="none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ldNum" idx="12"/>
          </p:nvPr>
        </p:nvSpPr>
        <p:spPr>
          <a:xfrm>
            <a:off x="4449583" y="4875609"/>
            <a:ext cx="235905" cy="233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body" idx="1"/>
          </p:nvPr>
        </p:nvSpPr>
        <p:spPr>
          <a:xfrm>
            <a:off x="4684713" y="555625"/>
            <a:ext cx="3990975" cy="403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ctr" anchorCtr="0">
            <a:normAutofit/>
          </a:bodyPr>
          <a:lstStyle>
            <a:lvl1pPr marL="457200" lvl="0" indent="-338137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725"/>
              <a:buFont typeface="Quattrocento Sans"/>
              <a:buChar char="•"/>
              <a:defRPr b="0" i="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38137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725"/>
              <a:buFont typeface="Quattrocento Sans"/>
              <a:buChar char="•"/>
              <a:defRPr b="0" i="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38137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725"/>
              <a:buFont typeface="Quattrocento Sans"/>
              <a:buChar char="•"/>
              <a:defRPr b="0" i="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38137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725"/>
              <a:buFont typeface="Quattrocento Sans"/>
              <a:buChar char="•"/>
              <a:defRPr b="0" i="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38137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725"/>
              <a:buFont typeface="Quattrocento Sans"/>
              <a:buChar char="•"/>
              <a:defRPr b="0" i="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5"/>
          <p:cNvSpPr/>
          <p:nvPr/>
        </p:nvSpPr>
        <p:spPr>
          <a:xfrm rot="5400000">
            <a:off x="-652129" y="639447"/>
            <a:ext cx="5143498" cy="38646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 Light"/>
              <a:buNone/>
            </a:pPr>
            <a:endParaRPr sz="2300" b="0" i="0" u="none" strike="noStrike" cap="non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1" name="Google Shape;21;p15"/>
          <p:cNvSpPr/>
          <p:nvPr/>
        </p:nvSpPr>
        <p:spPr>
          <a:xfrm rot="5400000">
            <a:off x="-1200814" y="2499739"/>
            <a:ext cx="2520281" cy="144015"/>
          </a:xfrm>
          <a:prstGeom prst="rect">
            <a:avLst/>
          </a:prstGeom>
          <a:solidFill>
            <a:srgbClr val="3D8F6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 Light"/>
              <a:buNone/>
            </a:pPr>
            <a:endParaRPr sz="2300" b="0" i="0" u="none" strike="noStrike" cap="non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2" name="Google Shape;22;p15"/>
          <p:cNvSpPr txBox="1">
            <a:spLocks noGrp="1"/>
          </p:cNvSpPr>
          <p:nvPr>
            <p:ph type="title"/>
          </p:nvPr>
        </p:nvSpPr>
        <p:spPr>
          <a:xfrm>
            <a:off x="503793" y="1806665"/>
            <a:ext cx="3204111" cy="2178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2400"/>
              <a:buFont typeface="Quattrocento Sans"/>
              <a:buNone/>
              <a:defRPr sz="2400" b="1">
                <a:solidFill>
                  <a:srgbClr val="3B3B3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body" idx="1"/>
          </p:nvPr>
        </p:nvSpPr>
        <p:spPr>
          <a:xfrm>
            <a:off x="4588195" y="1749822"/>
            <a:ext cx="3887788" cy="2833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Quattrocento Sans"/>
              <a:buNone/>
              <a:defRPr sz="1400" b="0" i="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Google Shape;57;p22"/>
          <p:cNvCxnSpPr/>
          <p:nvPr/>
        </p:nvCxnSpPr>
        <p:spPr>
          <a:xfrm>
            <a:off x="0" y="2348030"/>
            <a:ext cx="9144000" cy="0"/>
          </a:xfrm>
          <a:prstGeom prst="straightConnector1">
            <a:avLst/>
          </a:prstGeom>
          <a:noFill/>
          <a:ln w="25400" cap="flat" cmpd="sng">
            <a:solidFill>
              <a:srgbClr val="3D8F6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22"/>
          <p:cNvSpPr/>
          <p:nvPr/>
        </p:nvSpPr>
        <p:spPr>
          <a:xfrm>
            <a:off x="2325713" y="2282568"/>
            <a:ext cx="144016" cy="130924"/>
          </a:xfrm>
          <a:prstGeom prst="ellipse">
            <a:avLst/>
          </a:prstGeom>
          <a:solidFill>
            <a:srgbClr val="EDEDED"/>
          </a:solidFill>
          <a:ln w="25400" cap="flat" cmpd="sng">
            <a:solidFill>
              <a:srgbClr val="3D8F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9" name="Google Shape;59;p22"/>
          <p:cNvSpPr/>
          <p:nvPr/>
        </p:nvSpPr>
        <p:spPr>
          <a:xfrm>
            <a:off x="6384792" y="2282568"/>
            <a:ext cx="144016" cy="130924"/>
          </a:xfrm>
          <a:prstGeom prst="ellipse">
            <a:avLst/>
          </a:prstGeom>
          <a:solidFill>
            <a:srgbClr val="EDEDED"/>
          </a:solidFill>
          <a:ln w="25400" cap="flat" cmpd="sng">
            <a:solidFill>
              <a:srgbClr val="3D8F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453827" y="2756180"/>
            <a:ext cx="3887788" cy="1746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Quattrocento Sans"/>
              <a:buNone/>
              <a:defRPr sz="1400" b="0" i="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4512906" y="2790740"/>
            <a:ext cx="3887788" cy="1746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Quattrocento Sans"/>
              <a:buNone/>
              <a:defRPr sz="1400" b="0" i="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2"/>
          <p:cNvSpPr txBox="1"/>
          <p:nvPr/>
        </p:nvSpPr>
        <p:spPr>
          <a:xfrm>
            <a:off x="2569012" y="837462"/>
            <a:ext cx="3887788" cy="1102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2400"/>
              <a:buFont typeface="Quattrocento Sans"/>
              <a:buNone/>
            </a:pPr>
            <a:r>
              <a:rPr lang="lt-LT" sz="2400" b="1" i="0" u="none" strike="noStrike" cap="none">
                <a:solidFill>
                  <a:srgbClr val="3B3B3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3"/>
          <p:cNvSpPr txBox="1">
            <a:spLocks noGrp="1"/>
          </p:cNvSpPr>
          <p:nvPr>
            <p:ph type="body" idx="1"/>
          </p:nvPr>
        </p:nvSpPr>
        <p:spPr>
          <a:xfrm>
            <a:off x="5508104" y="1033924"/>
            <a:ext cx="2664296" cy="18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t" anchorCtr="0">
            <a:normAutofit/>
          </a:bodyPr>
          <a:lstStyle>
            <a:lvl1pPr marL="457200" lvl="0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1pPr>
            <a:lvl2pPr marL="914400" lvl="1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cxnSp>
        <p:nvCxnSpPr>
          <p:cNvPr id="65" name="Google Shape;65;p23"/>
          <p:cNvCxnSpPr/>
          <p:nvPr/>
        </p:nvCxnSpPr>
        <p:spPr>
          <a:xfrm>
            <a:off x="5292080" y="0"/>
            <a:ext cx="0" cy="5194970"/>
          </a:xfrm>
          <a:prstGeom prst="straightConnector1">
            <a:avLst/>
          </a:prstGeom>
          <a:noFill/>
          <a:ln w="25400" cap="flat" cmpd="sng">
            <a:solidFill>
              <a:srgbClr val="3D8F6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6" name="Google Shape;66;p23"/>
          <p:cNvSpPr/>
          <p:nvPr/>
        </p:nvSpPr>
        <p:spPr>
          <a:xfrm>
            <a:off x="5220072" y="1158478"/>
            <a:ext cx="144016" cy="130924"/>
          </a:xfrm>
          <a:prstGeom prst="ellipse">
            <a:avLst/>
          </a:prstGeom>
          <a:solidFill>
            <a:srgbClr val="EDEDED"/>
          </a:solidFill>
          <a:ln w="25400" cap="flat" cmpd="sng">
            <a:solidFill>
              <a:srgbClr val="3D8F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5220072" y="3271292"/>
            <a:ext cx="144016" cy="130924"/>
          </a:xfrm>
          <a:prstGeom prst="ellipse">
            <a:avLst/>
          </a:prstGeom>
          <a:solidFill>
            <a:srgbClr val="EDEDED"/>
          </a:solidFill>
          <a:ln w="25400" cap="flat" cmpd="sng">
            <a:solidFill>
              <a:srgbClr val="3D8F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8" name="Google Shape;68;p23"/>
          <p:cNvSpPr txBox="1"/>
          <p:nvPr/>
        </p:nvSpPr>
        <p:spPr>
          <a:xfrm>
            <a:off x="539552" y="1667439"/>
            <a:ext cx="3887788" cy="1102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2400"/>
              <a:buFont typeface="Quattrocento Sans"/>
              <a:buNone/>
            </a:pPr>
            <a:r>
              <a:rPr lang="lt-LT" sz="2400" b="1" i="0" u="none" strike="noStrike" cap="none">
                <a:solidFill>
                  <a:srgbClr val="3B3B3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Click to edit master title style</a:t>
            </a:r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body" idx="2"/>
          </p:nvPr>
        </p:nvSpPr>
        <p:spPr>
          <a:xfrm>
            <a:off x="5541321" y="3457413"/>
            <a:ext cx="2631079" cy="1418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Quattrocento Sans"/>
              <a:buNone/>
              <a:defRPr sz="1400" b="0" i="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title"/>
          </p:nvPr>
        </p:nvSpPr>
        <p:spPr>
          <a:xfrm>
            <a:off x="5364088" y="2769858"/>
            <a:ext cx="3168615" cy="2188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2400"/>
              <a:buFont typeface="Quattrocento Sans"/>
              <a:buNone/>
              <a:defRPr sz="2400" b="1">
                <a:solidFill>
                  <a:srgbClr val="3B3B3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7"/>
          <p:cNvSpPr/>
          <p:nvPr/>
        </p:nvSpPr>
        <p:spPr>
          <a:xfrm>
            <a:off x="457200" y="666750"/>
            <a:ext cx="5050904" cy="3962400"/>
          </a:xfrm>
          <a:prstGeom prst="rect">
            <a:avLst/>
          </a:prstGeom>
          <a:solidFill>
            <a:srgbClr val="3D8F6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 Light"/>
              <a:buNone/>
            </a:pPr>
            <a:endParaRPr sz="2300" b="0" i="0" u="none" strike="noStrike" cap="non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32" name="Google Shape;32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25330" y="3877279"/>
            <a:ext cx="1655369" cy="550897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7"/>
          <p:cNvSpPr txBox="1">
            <a:spLocks noGrp="1"/>
          </p:cNvSpPr>
          <p:nvPr>
            <p:ph type="body" idx="1"/>
          </p:nvPr>
        </p:nvSpPr>
        <p:spPr>
          <a:xfrm>
            <a:off x="791829" y="3158136"/>
            <a:ext cx="1920875" cy="382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FFFFFF"/>
              </a:buClr>
              <a:buSzPts val="900"/>
              <a:buFont typeface="Quattrocento Sans"/>
              <a:buNone/>
              <a:defRPr sz="1200" b="1" i="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body" idx="2"/>
          </p:nvPr>
        </p:nvSpPr>
        <p:spPr>
          <a:xfrm>
            <a:off x="774700" y="1708149"/>
            <a:ext cx="4589388" cy="1454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ctr" anchorCtr="0">
            <a:noAutofit/>
          </a:bodyPr>
          <a:lstStyle>
            <a:lvl1pPr marL="457200" lvl="0" indent="-228600" algn="l">
              <a:lnSpc>
                <a:spcPct val="70000"/>
              </a:lnSpc>
              <a:spcBef>
                <a:spcPts val="2636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Quattrocento Sans"/>
              <a:buNone/>
              <a:defRPr sz="4400" b="1" i="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3"/>
          </p:nvPr>
        </p:nvSpPr>
        <p:spPr>
          <a:xfrm>
            <a:off x="791829" y="3495016"/>
            <a:ext cx="1920875" cy="382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chemeClr val="lt1"/>
              </a:buClr>
              <a:buSzPts val="900"/>
              <a:buFont typeface="Quattrocento Sans"/>
              <a:buNone/>
              <a:defRPr sz="1200" b="0" i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4"/>
          </p:nvPr>
        </p:nvSpPr>
        <p:spPr>
          <a:xfrm>
            <a:off x="796505" y="4106573"/>
            <a:ext cx="1920875" cy="382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chemeClr val="lt1"/>
              </a:buClr>
              <a:buSzPts val="900"/>
              <a:buFont typeface="Quattrocento Sans"/>
              <a:buNone/>
              <a:defRPr sz="1200" b="0" i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83814" y="-596602"/>
            <a:ext cx="9506236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7822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 rot="5400000">
            <a:off x="-652463" y="639366"/>
            <a:ext cx="5143500" cy="386477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6611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300" kern="0">
              <a:solidFill>
                <a:srgbClr val="EDEDED"/>
              </a:solidFill>
              <a:sym typeface="Helvetica Light"/>
            </a:endParaRPr>
          </a:p>
        </p:txBody>
      </p:sp>
      <p:sp>
        <p:nvSpPr>
          <p:cNvPr id="5" name="Rectangle 7"/>
          <p:cNvSpPr/>
          <p:nvPr userDrawn="1"/>
        </p:nvSpPr>
        <p:spPr>
          <a:xfrm rot="5400000">
            <a:off x="-1200745" y="2499717"/>
            <a:ext cx="2519363" cy="144066"/>
          </a:xfrm>
          <a:prstGeom prst="rect">
            <a:avLst/>
          </a:prstGeom>
          <a:solidFill>
            <a:srgbClr val="3D8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6611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300" kern="0">
              <a:solidFill>
                <a:srgbClr val="EDEDED"/>
              </a:solidFill>
              <a:sym typeface="Helvetica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795" y="1806667"/>
            <a:ext cx="3204111" cy="2178242"/>
          </a:xfrm>
        </p:spPr>
        <p:txBody>
          <a:bodyPr anchor="t">
            <a:noAutofit/>
          </a:bodyPr>
          <a:lstStyle>
            <a:lvl1pPr>
              <a:defRPr sz="2400" b="1">
                <a:solidFill>
                  <a:schemeClr val="bg1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88197" y="1749822"/>
            <a:ext cx="3887788" cy="283329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567859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888888"/>
              </a:buClr>
              <a:buSzPts val="1725"/>
              <a:buFont typeface="Helvetica Neue Light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888888"/>
              </a:buClr>
              <a:buSzPts val="1725"/>
              <a:buFont typeface="Helvetica Neue Light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888888"/>
              </a:buClr>
              <a:buSzPts val="1725"/>
              <a:buFont typeface="Helvetica Neue Light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888888"/>
              </a:buClr>
              <a:buSzPts val="1725"/>
              <a:buFont typeface="Helvetica Neue Light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888888"/>
              </a:buClr>
              <a:buSzPts val="1725"/>
              <a:buFont typeface="Helvetica Neue Light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888888"/>
              </a:buClr>
              <a:buSzPts val="1725"/>
              <a:buFont typeface="Helvetica Neue Light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888888"/>
              </a:buClr>
              <a:buSzPts val="1725"/>
              <a:buFont typeface="Helvetica Neue Light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888888"/>
              </a:buClr>
              <a:buSzPts val="1725"/>
              <a:buFont typeface="Helvetica Neue Light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888888"/>
              </a:buClr>
              <a:buSzPts val="1725"/>
              <a:buFont typeface="Helvetica Neue Light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 Light"/>
              <a:buNone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 Light"/>
              <a:buNone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 Light"/>
              <a:buNone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 Light"/>
              <a:buNone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 Light"/>
              <a:buNone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 Light"/>
              <a:buNone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 Light"/>
              <a:buNone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 Light"/>
              <a:buNone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 Light"/>
              <a:buNone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 Light"/>
              <a:buNone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 Light"/>
              <a:buNone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 Light"/>
              <a:buNone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 Light"/>
              <a:buNone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 Light"/>
              <a:buNone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 Light"/>
              <a:buNone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 Light"/>
              <a:buNone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 Light"/>
              <a:buNone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 Light"/>
              <a:buNone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4449583" y="4875609"/>
            <a:ext cx="235905" cy="233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9594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title"/>
          </p:nvPr>
        </p:nvSpPr>
        <p:spPr>
          <a:xfrm>
            <a:off x="770552" y="1707654"/>
            <a:ext cx="3009360" cy="18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2500"/>
              <a:buFont typeface="Quattrocento Sans"/>
              <a:buNone/>
              <a:defRPr sz="2500" b="1" i="0" cap="none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ldNum" idx="12"/>
          </p:nvPr>
        </p:nvSpPr>
        <p:spPr>
          <a:xfrm>
            <a:off x="4449583" y="4875609"/>
            <a:ext cx="235905" cy="233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body" idx="1"/>
          </p:nvPr>
        </p:nvSpPr>
        <p:spPr>
          <a:xfrm>
            <a:off x="4684713" y="555625"/>
            <a:ext cx="3990975" cy="403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ctr" anchorCtr="0">
            <a:normAutofit/>
          </a:bodyPr>
          <a:lstStyle>
            <a:lvl1pPr marL="457200" lvl="0" indent="-338137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725"/>
              <a:buFont typeface="Quattrocento Sans"/>
              <a:buChar char="•"/>
              <a:defRPr b="0" i="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38137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725"/>
              <a:buFont typeface="Quattrocento Sans"/>
              <a:buChar char="•"/>
              <a:defRPr b="0" i="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38137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725"/>
              <a:buFont typeface="Quattrocento Sans"/>
              <a:buChar char="•"/>
              <a:defRPr b="0" i="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38137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725"/>
              <a:buFont typeface="Quattrocento Sans"/>
              <a:buChar char="•"/>
              <a:defRPr b="0" i="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38137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725"/>
              <a:buFont typeface="Quattrocento Sans"/>
              <a:buChar char="•"/>
              <a:defRPr b="0" i="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7876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732235" y="627319"/>
            <a:ext cx="7358063" cy="40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2600"/>
              <a:buFont typeface="Quattrocento Sans"/>
              <a:buNone/>
              <a:defRPr sz="2600" b="0" i="0" u="none" strike="noStrike" cap="none">
                <a:solidFill>
                  <a:srgbClr val="50515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50515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50515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50515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50515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50515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50515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50515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50515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5103813" y="1485901"/>
            <a:ext cx="3581401" cy="365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ctr" anchorCtr="0">
            <a:normAutofit/>
          </a:bodyPr>
          <a:lstStyle>
            <a:lvl1pPr marL="457200" marR="0" lvl="0" indent="-338137" algn="l" rtl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725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338137" algn="l" rtl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725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338137" algn="l" rtl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725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338137" algn="l" rtl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725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338137" algn="l" rtl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725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338137" algn="l" rtl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725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338137" algn="l" rtl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725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338137" algn="l" rtl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725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338137" algn="l" rtl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725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sldNum" idx="12"/>
          </p:nvPr>
        </p:nvSpPr>
        <p:spPr>
          <a:xfrm>
            <a:off x="4449583" y="4875609"/>
            <a:ext cx="235905" cy="233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sz="11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sz="11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sz="11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sz="11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sz="11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sz="11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sz="11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sz="11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sz="11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8" r:id="rId4"/>
    <p:sldLayoutId id="2147483659" r:id="rId5"/>
    <p:sldLayoutId id="2147483661" r:id="rId6"/>
    <p:sldLayoutId id="2147483663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732235" y="627319"/>
            <a:ext cx="7358063" cy="40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2600"/>
              <a:buFont typeface="Quattrocento Sans"/>
              <a:buNone/>
              <a:defRPr sz="2600" b="0" i="0" u="none" strike="noStrike" cap="none">
                <a:solidFill>
                  <a:srgbClr val="50515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50515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50515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50515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50515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50515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50515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50515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50515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5103813" y="1485901"/>
            <a:ext cx="3581401" cy="365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ctr" anchorCtr="0">
            <a:normAutofit/>
          </a:bodyPr>
          <a:lstStyle>
            <a:lvl1pPr marL="457200" marR="0" lvl="0" indent="-338137" algn="l" rtl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725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338137" algn="l" rtl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725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338137" algn="l" rtl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725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338137" algn="l" rtl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725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338137" algn="l" rtl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725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338137" algn="l" rtl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725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338137" algn="l" rtl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725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338137" algn="l" rtl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725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338137" algn="l" rtl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725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sldNum" idx="12"/>
          </p:nvPr>
        </p:nvSpPr>
        <p:spPr>
          <a:xfrm>
            <a:off x="4449583" y="4875609"/>
            <a:ext cx="235905" cy="233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sz="11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sz="11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sz="11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sz="11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sz="11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sz="11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sz="11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sz="11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sz="11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32553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512" y="0"/>
            <a:ext cx="918051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42700" y="3875194"/>
            <a:ext cx="1871219" cy="735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6512" y="-38100"/>
            <a:ext cx="9144000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"/>
          <p:cNvSpPr/>
          <p:nvPr/>
        </p:nvSpPr>
        <p:spPr>
          <a:xfrm>
            <a:off x="4572000" y="-493060"/>
            <a:ext cx="4590256" cy="5806889"/>
          </a:xfrm>
          <a:prstGeom prst="rect">
            <a:avLst/>
          </a:prstGeom>
          <a:solidFill>
            <a:srgbClr val="3D8F6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300"/>
            </a:pPr>
            <a:r>
              <a:rPr lang="lt-LT" sz="3600" b="1" i="0" u="none" strike="noStrike" cap="none" dirty="0">
                <a:solidFill>
                  <a:schemeClr val="bg2">
                    <a:lumMod val="20000"/>
                    <a:lumOff val="80000"/>
                  </a:schemeClr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NUMATOMI ĮTRAUKTIES PROCESAI</a:t>
            </a:r>
            <a:endParaRPr sz="3600" b="1" i="0" u="none" strike="noStrike" cap="none" dirty="0">
              <a:solidFill>
                <a:schemeClr val="bg2">
                  <a:lumMod val="20000"/>
                  <a:lumOff val="80000"/>
                </a:schemeClr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9" name="Google Shape;79;p1"/>
          <p:cNvSpPr txBox="1">
            <a:spLocks noGrp="1"/>
          </p:cNvSpPr>
          <p:nvPr>
            <p:ph type="subTitle" idx="1"/>
          </p:nvPr>
        </p:nvSpPr>
        <p:spPr>
          <a:xfrm>
            <a:off x="5148064" y="-367553"/>
            <a:ext cx="3889040" cy="801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75"/>
              <a:buFont typeface="Helvetica Neue Light"/>
              <a:buNone/>
            </a:pPr>
            <a:endParaRPr lang="lt-LT" sz="2400" b="1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75"/>
              <a:buFont typeface="Helvetica Neue Light"/>
              <a:buNone/>
            </a:pPr>
            <a:endParaRPr lang="lt-LT" sz="2400" b="1" dirty="0">
              <a:solidFill>
                <a:srgbClr val="FFFFFF"/>
              </a:solidFill>
            </a:endParaRPr>
          </a:p>
        </p:txBody>
      </p:sp>
      <p:sp>
        <p:nvSpPr>
          <p:cNvPr id="80" name="Google Shape;80;p1"/>
          <p:cNvSpPr txBox="1"/>
          <p:nvPr/>
        </p:nvSpPr>
        <p:spPr>
          <a:xfrm>
            <a:off x="5220072" y="2859782"/>
            <a:ext cx="3055197" cy="301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25"/>
              <a:buFont typeface="Helvetica Neue Light"/>
              <a:buNone/>
            </a:pPr>
            <a:endParaRPr sz="1100" b="0" i="0" u="none" strike="noStrike" cap="none" dirty="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81" name="Google Shape;81;p1"/>
          <p:cNvSpPr txBox="1"/>
          <p:nvPr/>
        </p:nvSpPr>
        <p:spPr>
          <a:xfrm>
            <a:off x="5220072" y="4111090"/>
            <a:ext cx="3619418" cy="1070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endParaRPr lang="lt-LT" sz="2200" b="1" i="0" u="none" strike="noStrike" cap="none" dirty="0">
              <a:solidFill>
                <a:schemeClr val="bg1">
                  <a:lumMod val="10000"/>
                </a:schemeClr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lt-LT" sz="2200" b="1" i="0" u="none" strike="noStrike" cap="none" dirty="0">
                <a:solidFill>
                  <a:schemeClr val="bg1">
                    <a:lumMod val="10000"/>
                  </a:schemeClr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Gražina </a:t>
            </a:r>
            <a:r>
              <a:rPr lang="lt-LT" sz="2200" b="1" i="0" u="none" strike="noStrike" cap="none" dirty="0" err="1">
                <a:solidFill>
                  <a:schemeClr val="bg1">
                    <a:lumMod val="10000"/>
                  </a:schemeClr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Šeibokienė</a:t>
            </a:r>
            <a:endParaRPr lang="lt-LT" sz="2200" b="1" i="0" u="none" strike="noStrike" cap="none" dirty="0">
              <a:solidFill>
                <a:schemeClr val="bg1">
                  <a:lumMod val="10000"/>
                </a:schemeClr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endParaRPr lang="lt-LT" sz="1600" dirty="0">
              <a:solidFill>
                <a:schemeClr val="bg1">
                  <a:lumMod val="10000"/>
                </a:schemeClr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lt-LT" sz="1600" dirty="0">
                <a:solidFill>
                  <a:schemeClr val="bg1">
                    <a:lumMod val="10000"/>
                  </a:schemeClr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2021-02-19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82" name="Google Shape;82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18729" y="-131657"/>
            <a:ext cx="2106705" cy="801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g84eba3c655_0_3053"/>
          <p:cNvGrpSpPr/>
          <p:nvPr/>
        </p:nvGrpSpPr>
        <p:grpSpPr>
          <a:xfrm>
            <a:off x="314002" y="1085316"/>
            <a:ext cx="2411457" cy="3804305"/>
            <a:chOff x="999019" y="1574024"/>
            <a:chExt cx="1899683" cy="2304801"/>
          </a:xfrm>
        </p:grpSpPr>
        <p:sp>
          <p:nvSpPr>
            <p:cNvPr id="142" name="Google Shape;142;g84eba3c655_0_3053"/>
            <p:cNvSpPr txBox="1"/>
            <p:nvPr/>
          </p:nvSpPr>
          <p:spPr>
            <a:xfrm>
              <a:off x="1186679" y="1574024"/>
              <a:ext cx="747397" cy="3739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r">
                <a:lnSpc>
                  <a:spcPct val="115000"/>
                </a:lnSpc>
                <a:spcAft>
                  <a:spcPts val="1600"/>
                </a:spcAft>
              </a:pPr>
              <a:r>
                <a:rPr lang="lt-LT" sz="2800" b="1" dirty="0">
                  <a:solidFill>
                    <a:srgbClr val="1B786E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 0,4</a:t>
              </a:r>
              <a:r>
                <a:rPr lang="lt-LT" sz="2800" dirty="0">
                  <a:solidFill>
                    <a:srgbClr val="1D7E74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%</a:t>
              </a:r>
              <a:r>
                <a:rPr lang="lt-LT" sz="2800" b="1" dirty="0">
                  <a:solidFill>
                    <a:srgbClr val="1B786E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  </a:t>
              </a:r>
              <a:r>
                <a:rPr lang="lt-LT" sz="2800" b="1" dirty="0" err="1">
                  <a:solidFill>
                    <a:srgbClr val="1B786E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proc</a:t>
              </a:r>
              <a:endParaRPr sz="2800" b="1" dirty="0">
                <a:solidFill>
                  <a:srgbClr val="1B786E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</p:txBody>
        </p:sp>
        <p:sp>
          <p:nvSpPr>
            <p:cNvPr id="143" name="Google Shape;143;g84eba3c655_0_3053"/>
            <p:cNvSpPr txBox="1"/>
            <p:nvPr/>
          </p:nvSpPr>
          <p:spPr>
            <a:xfrm>
              <a:off x="1235825" y="2695025"/>
              <a:ext cx="1505100" cy="7373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 sz="2400" b="1" dirty="0">
                  <a:solidFill>
                    <a:srgbClr val="1B786E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Sumažės atskirtis</a:t>
              </a:r>
              <a:endParaRPr sz="2400" b="1" dirty="0">
                <a:solidFill>
                  <a:srgbClr val="1B786E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</p:txBody>
        </p:sp>
        <p:sp>
          <p:nvSpPr>
            <p:cNvPr id="144" name="Google Shape;144;g84eba3c655_0_3053"/>
            <p:cNvSpPr txBox="1"/>
            <p:nvPr/>
          </p:nvSpPr>
          <p:spPr>
            <a:xfrm>
              <a:off x="1215575" y="3141425"/>
              <a:ext cx="15456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endParaRPr sz="800" dirty="0">
                <a:solidFill>
                  <a:srgbClr val="1B786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45" name="Google Shape;145;g84eba3c655_0_3053"/>
            <p:cNvCxnSpPr/>
            <p:nvPr/>
          </p:nvCxnSpPr>
          <p:spPr>
            <a:xfrm>
              <a:off x="2180202" y="1695421"/>
              <a:ext cx="718500" cy="741900"/>
            </a:xfrm>
            <a:prstGeom prst="straightConnector1">
              <a:avLst/>
            </a:prstGeom>
            <a:noFill/>
            <a:ln w="9525" cap="flat" cmpd="sng">
              <a:solidFill>
                <a:srgbClr val="1D7E74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6" name="Google Shape;146;g84eba3c655_0_3053"/>
            <p:cNvSpPr/>
            <p:nvPr/>
          </p:nvSpPr>
          <p:spPr>
            <a:xfrm flipH="1">
              <a:off x="999019" y="2246450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rgbClr val="1D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/>
                <a:t>  </a:t>
              </a:r>
              <a:endParaRPr/>
            </a:p>
          </p:txBody>
        </p:sp>
        <p:sp>
          <p:nvSpPr>
            <p:cNvPr id="147" name="Google Shape;147;g84eba3c655_0_3053"/>
            <p:cNvSpPr/>
            <p:nvPr/>
          </p:nvSpPr>
          <p:spPr>
            <a:xfrm>
              <a:off x="999020" y="2406628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8" name="Google Shape;148;g84eba3c655_0_3053"/>
          <p:cNvGrpSpPr/>
          <p:nvPr/>
        </p:nvGrpSpPr>
        <p:grpSpPr>
          <a:xfrm>
            <a:off x="2396095" y="1085316"/>
            <a:ext cx="2298282" cy="3804302"/>
            <a:chOff x="999653" y="1574025"/>
            <a:chExt cx="1918272" cy="2456623"/>
          </a:xfrm>
        </p:grpSpPr>
        <p:sp>
          <p:nvSpPr>
            <p:cNvPr id="149" name="Google Shape;149;g84eba3c655_0_3053"/>
            <p:cNvSpPr txBox="1"/>
            <p:nvPr/>
          </p:nvSpPr>
          <p:spPr>
            <a:xfrm>
              <a:off x="1436700" y="1574025"/>
              <a:ext cx="791875" cy="2420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r">
                <a:lnSpc>
                  <a:spcPct val="115000"/>
                </a:lnSpc>
                <a:spcAft>
                  <a:spcPts val="1600"/>
                </a:spcAft>
              </a:pPr>
              <a:r>
                <a:rPr lang="lt-LT" sz="2800" b="1" dirty="0">
                  <a:solidFill>
                    <a:srgbClr val="1B786E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80</a:t>
              </a:r>
              <a:r>
                <a:rPr lang="lt-LT" sz="2800" dirty="0">
                  <a:solidFill>
                    <a:srgbClr val="1D7E74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 %</a:t>
              </a:r>
              <a:endParaRPr sz="2800" b="1" dirty="0">
                <a:solidFill>
                  <a:srgbClr val="1B786E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</p:txBody>
        </p:sp>
        <p:sp>
          <p:nvSpPr>
            <p:cNvPr id="150" name="Google Shape;150;g84eba3c655_0_3053"/>
            <p:cNvSpPr txBox="1"/>
            <p:nvPr/>
          </p:nvSpPr>
          <p:spPr>
            <a:xfrm>
              <a:off x="999653" y="3008727"/>
              <a:ext cx="1505100" cy="10219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 sz="2400" b="1" dirty="0">
                  <a:solidFill>
                    <a:srgbClr val="1B786E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Švietimo </a:t>
              </a: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 sz="2400" b="1" dirty="0">
                  <a:solidFill>
                    <a:srgbClr val="1B786E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pagalba atlieps poreikius</a:t>
              </a:r>
              <a:endParaRPr sz="2400" b="1" dirty="0">
                <a:solidFill>
                  <a:srgbClr val="1B786E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</p:txBody>
        </p:sp>
        <p:sp>
          <p:nvSpPr>
            <p:cNvPr id="151" name="Google Shape;151;g84eba3c655_0_3053"/>
            <p:cNvSpPr txBox="1"/>
            <p:nvPr/>
          </p:nvSpPr>
          <p:spPr>
            <a:xfrm>
              <a:off x="1215700" y="3151825"/>
              <a:ext cx="15456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endParaRPr sz="1000" dirty="0">
                <a:solidFill>
                  <a:srgbClr val="1B786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52" name="Google Shape;152;g84eba3c655_0_3053"/>
            <p:cNvCxnSpPr/>
            <p:nvPr/>
          </p:nvCxnSpPr>
          <p:spPr>
            <a:xfrm>
              <a:off x="2180202" y="1695421"/>
              <a:ext cx="718500" cy="741900"/>
            </a:xfrm>
            <a:prstGeom prst="straightConnector1">
              <a:avLst/>
            </a:prstGeom>
            <a:noFill/>
            <a:ln w="9525" cap="flat" cmpd="sng">
              <a:solidFill>
                <a:srgbClr val="1D7E74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53" name="Google Shape;153;g84eba3c655_0_3053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rgbClr val="1D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/>
                <a:t>  </a:t>
              </a:r>
              <a:endParaRPr/>
            </a:p>
          </p:txBody>
        </p:sp>
        <p:sp>
          <p:nvSpPr>
            <p:cNvPr id="154" name="Google Shape;154;g84eba3c655_0_3053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5;g84eba3c655_0_3053"/>
          <p:cNvGrpSpPr/>
          <p:nvPr/>
        </p:nvGrpSpPr>
        <p:grpSpPr>
          <a:xfrm>
            <a:off x="4604349" y="981628"/>
            <a:ext cx="2198394" cy="3615546"/>
            <a:chOff x="1083025" y="1562918"/>
            <a:chExt cx="1834900" cy="2326307"/>
          </a:xfrm>
        </p:grpSpPr>
        <p:sp>
          <p:nvSpPr>
            <p:cNvPr id="156" name="Google Shape;156;g84eba3c655_0_3053"/>
            <p:cNvSpPr txBox="1"/>
            <p:nvPr/>
          </p:nvSpPr>
          <p:spPr>
            <a:xfrm>
              <a:off x="1534946" y="1562918"/>
              <a:ext cx="778402" cy="24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r">
                <a:lnSpc>
                  <a:spcPct val="115000"/>
                </a:lnSpc>
                <a:spcAft>
                  <a:spcPts val="1600"/>
                </a:spcAft>
              </a:pPr>
              <a:r>
                <a:rPr lang="lt-LT" sz="2800" b="1" dirty="0">
                  <a:solidFill>
                    <a:srgbClr val="008080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80 </a:t>
              </a:r>
              <a:r>
                <a:rPr lang="lt-LT" sz="2800" dirty="0">
                  <a:solidFill>
                    <a:srgbClr val="008080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%</a:t>
              </a:r>
              <a:r>
                <a:rPr lang="lt-LT" sz="2800" b="1" dirty="0">
                  <a:solidFill>
                    <a:srgbClr val="008080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 </a:t>
              </a:r>
              <a:endParaRPr sz="2800" b="1" dirty="0">
                <a:solidFill>
                  <a:srgbClr val="00808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</p:txBody>
        </p:sp>
        <p:sp>
          <p:nvSpPr>
            <p:cNvPr id="157" name="Google Shape;157;g84eba3c655_0_3053"/>
            <p:cNvSpPr txBox="1"/>
            <p:nvPr/>
          </p:nvSpPr>
          <p:spPr>
            <a:xfrm>
              <a:off x="1235825" y="2695025"/>
              <a:ext cx="1505100" cy="8800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 sz="2400" b="1" dirty="0">
                  <a:solidFill>
                    <a:srgbClr val="008080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Pritaikytos mokyklos</a:t>
              </a:r>
            </a:p>
          </p:txBody>
        </p:sp>
        <p:sp>
          <p:nvSpPr>
            <p:cNvPr id="158" name="Google Shape;158;g84eba3c655_0_3053"/>
            <p:cNvSpPr txBox="1"/>
            <p:nvPr/>
          </p:nvSpPr>
          <p:spPr>
            <a:xfrm>
              <a:off x="1215700" y="3151825"/>
              <a:ext cx="15456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endParaRPr sz="1000" dirty="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59" name="Google Shape;159;g84eba3c655_0_3053"/>
            <p:cNvCxnSpPr/>
            <p:nvPr/>
          </p:nvCxnSpPr>
          <p:spPr>
            <a:xfrm>
              <a:off x="2180202" y="1695421"/>
              <a:ext cx="718500" cy="741900"/>
            </a:xfrm>
            <a:prstGeom prst="straightConnector1">
              <a:avLst/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60" name="Google Shape;160;g84eba3c655_0_3053"/>
            <p:cNvSpPr/>
            <p:nvPr/>
          </p:nvSpPr>
          <p:spPr>
            <a:xfrm flipH="1">
              <a:off x="1083025" y="2306625"/>
              <a:ext cx="1834800" cy="136429"/>
            </a:xfrm>
            <a:prstGeom prst="parallelogram">
              <a:avLst>
                <a:gd name="adj" fmla="val 96952"/>
              </a:avLst>
            </a:prstGeom>
            <a:solidFill>
              <a:srgbClr val="C2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/>
                <a:t>  </a:t>
              </a:r>
              <a:endParaRPr/>
            </a:p>
          </p:txBody>
        </p:sp>
        <p:sp>
          <p:nvSpPr>
            <p:cNvPr id="161" name="Google Shape;161;g84eba3c655_0_3053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rgbClr val="8585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" name="Google Shape;162;g84eba3c655_0_3053"/>
          <p:cNvGrpSpPr/>
          <p:nvPr/>
        </p:nvGrpSpPr>
        <p:grpSpPr>
          <a:xfrm>
            <a:off x="6413893" y="942884"/>
            <a:ext cx="2388056" cy="3702542"/>
            <a:chOff x="924722" y="1506943"/>
            <a:chExt cx="1993203" cy="2382282"/>
          </a:xfrm>
        </p:grpSpPr>
        <p:sp>
          <p:nvSpPr>
            <p:cNvPr id="163" name="Google Shape;163;g84eba3c655_0_3053"/>
            <p:cNvSpPr txBox="1"/>
            <p:nvPr/>
          </p:nvSpPr>
          <p:spPr>
            <a:xfrm>
              <a:off x="924722" y="1506943"/>
              <a:ext cx="1893984" cy="24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r">
                <a:lnSpc>
                  <a:spcPct val="115000"/>
                </a:lnSpc>
                <a:spcAft>
                  <a:spcPts val="1600"/>
                </a:spcAft>
              </a:pPr>
              <a:r>
                <a:rPr lang="lt-LT" sz="2400" b="1" dirty="0">
                  <a:solidFill>
                    <a:srgbClr val="008080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50 </a:t>
              </a:r>
              <a:r>
                <a:rPr lang="lt-LT" sz="2400" b="1" dirty="0">
                  <a:solidFill>
                    <a:srgbClr val="008080"/>
                  </a:solidFill>
                  <a:latin typeface="Times New Roman" panose="02020603050405020304" pitchFamily="18" charset="0"/>
                  <a:ea typeface="Roboto Thin"/>
                  <a:cs typeface="Times New Roman" panose="02020603050405020304" pitchFamily="18" charset="0"/>
                  <a:sym typeface="Roboto Thin"/>
                </a:rPr>
                <a:t>%</a:t>
              </a:r>
              <a:r>
                <a:rPr lang="lt-LT" sz="2400" b="1" dirty="0">
                  <a:solidFill>
                    <a:srgbClr val="008080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 pasieks 3 PISA lygį </a:t>
              </a:r>
              <a:endParaRPr sz="2400" b="1" dirty="0">
                <a:solidFill>
                  <a:srgbClr val="00808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</p:txBody>
        </p:sp>
        <p:sp>
          <p:nvSpPr>
            <p:cNvPr id="164" name="Google Shape;164;g84eba3c655_0_3053"/>
            <p:cNvSpPr txBox="1"/>
            <p:nvPr/>
          </p:nvSpPr>
          <p:spPr>
            <a:xfrm>
              <a:off x="1235825" y="2695025"/>
              <a:ext cx="1505100" cy="10826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 sz="2400" b="1" dirty="0">
                  <a:solidFill>
                    <a:srgbClr val="008080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Pagėrės mokymosi pasiekimai</a:t>
              </a:r>
              <a:endParaRPr sz="2400" b="1" dirty="0">
                <a:solidFill>
                  <a:srgbClr val="00808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</p:txBody>
        </p:sp>
        <p:sp>
          <p:nvSpPr>
            <p:cNvPr id="165" name="Google Shape;165;g84eba3c655_0_3053"/>
            <p:cNvSpPr txBox="1"/>
            <p:nvPr/>
          </p:nvSpPr>
          <p:spPr>
            <a:xfrm>
              <a:off x="1215700" y="3151825"/>
              <a:ext cx="15456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endParaRPr sz="1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66" name="Google Shape;166;g84eba3c655_0_3053"/>
            <p:cNvCxnSpPr/>
            <p:nvPr/>
          </p:nvCxnSpPr>
          <p:spPr>
            <a:xfrm>
              <a:off x="2180202" y="1695421"/>
              <a:ext cx="718500" cy="741900"/>
            </a:xfrm>
            <a:prstGeom prst="straightConnector1">
              <a:avLst/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67" name="Google Shape;167;g84eba3c655_0_3053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rgbClr val="C2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/>
                <a:t>  </a:t>
              </a:r>
              <a:endParaRPr/>
            </a:p>
          </p:txBody>
        </p:sp>
        <p:sp>
          <p:nvSpPr>
            <p:cNvPr id="168" name="Google Shape;168;g84eba3c655_0_3053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rgbClr val="8585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9" name="Google Shape;169;g84eba3c655_0_3053"/>
          <p:cNvSpPr txBox="1"/>
          <p:nvPr/>
        </p:nvSpPr>
        <p:spPr>
          <a:xfrm>
            <a:off x="410797" y="164497"/>
            <a:ext cx="8643555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2400"/>
              <a:buFont typeface="Quattrocento Sans"/>
              <a:buNone/>
            </a:pPr>
            <a:r>
              <a:rPr lang="lt-LT" sz="2800" b="1" dirty="0">
                <a:solidFill>
                  <a:srgbClr val="3B3B3B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  <a:sym typeface="Quattrocento Sans"/>
              </a:rPr>
              <a:t>Siekiamas rezultatas 2024 m. </a:t>
            </a:r>
            <a:r>
              <a:rPr lang="lt-LT" sz="2400" b="1" dirty="0">
                <a:solidFill>
                  <a:srgbClr val="3B3B3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– </a:t>
            </a:r>
            <a:r>
              <a:rPr lang="lt-LT" sz="2800" b="1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  <a:sym typeface="Quattrocento Sans"/>
              </a:rPr>
              <a:t>mokykla kiekvienam  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  <a:ea typeface="Helvetica Neue Light"/>
              <a:cs typeface="Times New Roman" panose="02020603050405020304" pitchFamily="18" charset="0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514026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E529AE7A-8DC0-483C-B715-869962117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Galimi finansiniai šaltiniai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xmlns="" id="{A9C964AA-63D4-41FF-9390-CE3955823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9913" y="555625"/>
            <a:ext cx="4895776" cy="4032250"/>
          </a:xfrm>
        </p:spPr>
        <p:txBody>
          <a:bodyPr>
            <a:noAutofit/>
          </a:bodyPr>
          <a:lstStyle/>
          <a:p>
            <a:r>
              <a:rPr lang="lt-L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VB lėšos </a:t>
            </a:r>
          </a:p>
          <a:p>
            <a:r>
              <a:rPr lang="lt-L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Ekonomikos skatinimo DNR planas</a:t>
            </a:r>
          </a:p>
          <a:p>
            <a:r>
              <a:rPr lang="lt-L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2014-2020 m. ES SF lėšos</a:t>
            </a:r>
          </a:p>
          <a:p>
            <a:r>
              <a:rPr lang="lt-L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2021-2027 m. ES SF lėšos</a:t>
            </a:r>
          </a:p>
          <a:p>
            <a:r>
              <a:rPr lang="lt-L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Savivaldybių biudžetų lėšos</a:t>
            </a:r>
          </a:p>
          <a:p>
            <a:r>
              <a:rPr lang="lt-LT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Ekonomikos gaivinimo ir atsparumo didinimo priemonės (angl. </a:t>
            </a:r>
            <a:r>
              <a:rPr lang="lt-LT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Recovery</a:t>
            </a:r>
            <a:r>
              <a:rPr lang="lt-LT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lt-LT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Resilience</a:t>
            </a:r>
            <a:r>
              <a:rPr lang="lt-LT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Facility</a:t>
            </a:r>
            <a:r>
              <a:rPr lang="lt-LT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RRF lėšos</a:t>
            </a:r>
            <a:br>
              <a:rPr lang="lt-LT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t-LT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530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7E0F3C62-C9EF-4496-9261-1D611FE43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631" y="1848678"/>
            <a:ext cx="2743200" cy="2136230"/>
          </a:xfrm>
        </p:spPr>
        <p:txBody>
          <a:bodyPr/>
          <a:lstStyle/>
          <a:p>
            <a:r>
              <a:rPr lang="lt-LT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Planuojami pokyčiai </a:t>
            </a:r>
            <a:r>
              <a:rPr lang="en-US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2021 m.</a:t>
            </a:r>
            <a:r>
              <a:rPr lang="lt-LT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lt-LT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lt-LT" sz="2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sz="2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+13 779 t</a:t>
            </a:r>
            <a:r>
              <a:rPr lang="lt-LT" sz="2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ū</a:t>
            </a:r>
            <a:r>
              <a:rPr lang="en-US" sz="21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kst</a:t>
            </a:r>
            <a:r>
              <a:rPr lang="en-US" sz="2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Eur)</a:t>
            </a:r>
            <a:endParaRPr lang="lt-LT" sz="21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xmlns="" id="{EF64C346-5F61-4982-BCB6-B6322121AD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42592" y="506557"/>
            <a:ext cx="5854148" cy="4412783"/>
          </a:xfrm>
        </p:spPr>
        <p:txBody>
          <a:bodyPr>
            <a:normAutofit/>
          </a:bodyPr>
          <a:lstStyle/>
          <a:p>
            <a:pPr marL="257175"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lt-LT" sz="18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uo</a:t>
            </a:r>
            <a:r>
              <a:rPr lang="lt-LT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 2021 m. sausio </a:t>
            </a:r>
            <a:r>
              <a:rPr lang="en-US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1 d.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t-LT" sz="1800" dirty="0">
                <a:latin typeface="Calibri" panose="020F0502020204030204" pitchFamily="34" charset="0"/>
                <a:cs typeface="Calibri" panose="020F0502020204030204" pitchFamily="34" charset="0"/>
              </a:rPr>
              <a:t>įsteigti 285 papildomas </a:t>
            </a:r>
            <a:r>
              <a:rPr lang="lt-LT" sz="1800" b="1" dirty="0">
                <a:latin typeface="Calibri" panose="020F0502020204030204" pitchFamily="34" charset="0"/>
                <a:cs typeface="Calibri" panose="020F0502020204030204" pitchFamily="34" charset="0"/>
              </a:rPr>
              <a:t>mokytojų padėjėjų</a:t>
            </a:r>
            <a:r>
              <a:rPr lang="lt-LT" sz="1800" dirty="0">
                <a:latin typeface="Calibri" panose="020F0502020204030204" pitchFamily="34" charset="0"/>
                <a:cs typeface="Calibri" panose="020F0502020204030204" pitchFamily="34" charset="0"/>
              </a:rPr>
              <a:t> pareigybes (biudžeto projekte papildomai numatyta </a:t>
            </a:r>
            <a:r>
              <a:rPr lang="lt-LT" sz="1800" b="1" dirty="0">
                <a:latin typeface="Calibri" panose="020F0502020204030204" pitchFamily="34" charset="0"/>
                <a:cs typeface="Calibri" panose="020F0502020204030204" pitchFamily="34" charset="0"/>
              </a:rPr>
              <a:t>3 685 tūkst. Eur</a:t>
            </a:r>
            <a:r>
              <a:rPr lang="lt-LT" sz="1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7175"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lt-LT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7175"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lt-LT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Nuo 2021</a:t>
            </a:r>
            <a:r>
              <a:rPr lang="en-US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 m. rug</a:t>
            </a:r>
            <a:r>
              <a:rPr lang="lt-LT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sėjo </a:t>
            </a:r>
            <a:r>
              <a:rPr lang="en-US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1 d. </a:t>
            </a:r>
            <a:r>
              <a:rPr lang="lt-LT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Panaikinti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t-LT" sz="1800" dirty="0">
                <a:latin typeface="Calibri" panose="020F0502020204030204" pitchFamily="34" charset="0"/>
                <a:cs typeface="Calibri" panose="020F0502020204030204" pitchFamily="34" charset="0"/>
              </a:rPr>
              <a:t>švietimo pagalbos pedagoginių darbuotojų darbo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lt-L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žmokesčio</a:t>
            </a:r>
            <a:r>
              <a:rPr lang="lt-LT" sz="1800" dirty="0">
                <a:latin typeface="Calibri" panose="020F0502020204030204" pitchFamily="34" charset="0"/>
                <a:cs typeface="Calibri" panose="020F0502020204030204" pitchFamily="34" charset="0"/>
              </a:rPr>
              <a:t> atotrūkį nuo </a:t>
            </a:r>
            <a:r>
              <a:rPr lang="lt-LT" sz="1800" b="1" dirty="0">
                <a:latin typeface="Calibri" panose="020F0502020204030204" pitchFamily="34" charset="0"/>
                <a:cs typeface="Calibri" panose="020F0502020204030204" pitchFamily="34" charset="0"/>
              </a:rPr>
              <a:t>mokytojų darbo užmokesčio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ir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t-LT" sz="1800" dirty="0">
                <a:latin typeface="Calibri" panose="020F0502020204030204" pitchFamily="34" charset="0"/>
                <a:cs typeface="Calibri" panose="020F0502020204030204" pitchFamily="34" charset="0"/>
              </a:rPr>
              <a:t>įsteigti papildomas švietimo pagalbos specialistų </a:t>
            </a:r>
            <a:r>
              <a:rPr lang="lt-LT" sz="1800" b="1" dirty="0">
                <a:latin typeface="Calibri" panose="020F0502020204030204" pitchFamily="34" charset="0"/>
                <a:cs typeface="Calibri" panose="020F0502020204030204" pitchFamily="34" charset="0"/>
              </a:rPr>
              <a:t>pareigybes</a:t>
            </a:r>
            <a:r>
              <a:rPr lang="lt-LT" sz="1800" dirty="0">
                <a:latin typeface="Calibri" panose="020F0502020204030204" pitchFamily="34" charset="0"/>
                <a:cs typeface="Calibri" panose="020F0502020204030204" pitchFamily="34" charset="0"/>
              </a:rPr>
              <a:t> (biudžeto projekte papildomai numatyta </a:t>
            </a:r>
            <a:r>
              <a:rPr lang="lt-LT" sz="1800" b="1" dirty="0">
                <a:latin typeface="Calibri" panose="020F0502020204030204" pitchFamily="34" charset="0"/>
                <a:cs typeface="Calibri" panose="020F0502020204030204" pitchFamily="34" charset="0"/>
              </a:rPr>
              <a:t>10 094 tūkst. Eur)</a:t>
            </a:r>
            <a:r>
              <a:rPr lang="lt-LT" sz="1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771525" lvl="1" indent="-257175">
              <a:spcBef>
                <a:spcPts val="0"/>
              </a:spcBef>
            </a:pPr>
            <a:r>
              <a:rPr lang="lt-LT" sz="1500" dirty="0">
                <a:latin typeface="Calibri" panose="020F0502020204030204" pitchFamily="34" charset="0"/>
                <a:cs typeface="Calibri" panose="020F0502020204030204" pitchFamily="34" charset="0"/>
              </a:rPr>
              <a:t>atlyginimai padidėtų vidutiniškai </a:t>
            </a:r>
            <a:r>
              <a:rPr lang="lt-LT" sz="1500" b="1" dirty="0">
                <a:latin typeface="Calibri" panose="020F0502020204030204" pitchFamily="34" charset="0"/>
                <a:cs typeface="Calibri" panose="020F0502020204030204" pitchFamily="34" charset="0"/>
              </a:rPr>
              <a:t>18,5</a:t>
            </a: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 proc.</a:t>
            </a:r>
            <a:r>
              <a:rPr lang="lt-LT" sz="1500" dirty="0">
                <a:latin typeface="Calibri" panose="020F0502020204030204" pitchFamily="34" charset="0"/>
                <a:cs typeface="Calibri" panose="020F0502020204030204" pitchFamily="34" charset="0"/>
              </a:rPr>
              <a:t> (atskiroms pareigybėms skirtingai – nuo 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en-US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iki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25 proc.)</a:t>
            </a:r>
          </a:p>
          <a:p>
            <a:pPr marL="771525" lvl="1" indent="-257175">
              <a:spcBef>
                <a:spcPts val="0"/>
              </a:spcBef>
            </a:pPr>
            <a:r>
              <a:rPr lang="lt-LT" sz="1500" dirty="0">
                <a:latin typeface="Calibri" panose="020F0502020204030204" pitchFamily="34" charset="0"/>
                <a:cs typeface="Calibri" panose="020F0502020204030204" pitchFamily="34" charset="0"/>
              </a:rPr>
              <a:t>dėl konkrečių darbo apmokėjimo sąlygų pakeitimų būtų tariamasi su socialiniais partneriais</a:t>
            </a:r>
          </a:p>
          <a:p>
            <a:pPr marL="771525" lvl="1" indent="-257175">
              <a:spcBef>
                <a:spcPts val="0"/>
              </a:spcBef>
            </a:pPr>
            <a:r>
              <a:rPr lang="lt-LT" sz="1500" dirty="0">
                <a:latin typeface="Calibri" panose="020F0502020204030204" pitchFamily="34" charset="0"/>
                <a:cs typeface="Calibri" panose="020F0502020204030204" pitchFamily="34" charset="0"/>
              </a:rPr>
              <a:t>būtų įsteigta iki </a:t>
            </a:r>
            <a:r>
              <a:rPr lang="lt-LT" sz="1500" b="1" dirty="0">
                <a:latin typeface="Calibri" panose="020F0502020204030204" pitchFamily="34" charset="0"/>
                <a:cs typeface="Calibri" panose="020F0502020204030204" pitchFamily="34" charset="0"/>
              </a:rPr>
              <a:t>760 pareigybių</a:t>
            </a: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ats</a:t>
            </a:r>
            <a:r>
              <a:rPr lang="lt-LT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ižvelgiant</a:t>
            </a:r>
            <a:r>
              <a:rPr lang="lt-LT" sz="1500" dirty="0">
                <a:latin typeface="Calibri" panose="020F0502020204030204" pitchFamily="34" charset="0"/>
                <a:cs typeface="Calibri" panose="020F0502020204030204" pitchFamily="34" charset="0"/>
              </a:rPr>
              <a:t> į specialistų pasiūlą)</a:t>
            </a:r>
          </a:p>
        </p:txBody>
      </p:sp>
    </p:spTree>
    <p:extLst>
      <p:ext uri="{BB962C8B-B14F-4D97-AF65-F5344CB8AC3E}">
        <p14:creationId xmlns:p14="http://schemas.microsoft.com/office/powerpoint/2010/main" val="295144626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8E02BB-E025-4951-A160-C1231EC02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defTabSz="3666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591CD6B-0441-4C07-A516-880F6FD74985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D8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6662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EDEDED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8132" name="Turinio vietos rezervavimo ženklas 5">
            <a:extLst>
              <a:ext uri="{FF2B5EF4-FFF2-40B4-BE49-F238E27FC236}">
                <a16:creationId xmlns:a16="http://schemas.microsoft.com/office/drawing/2014/main" xmlns="" id="{4DA9798E-F47D-4EE8-8914-50B12383FD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81300" y="1868488"/>
            <a:ext cx="3581400" cy="1406525"/>
          </a:xfrm>
        </p:spPr>
      </p:pic>
    </p:spTree>
    <p:extLst>
      <p:ext uri="{BB962C8B-B14F-4D97-AF65-F5344CB8AC3E}">
        <p14:creationId xmlns:p14="http://schemas.microsoft.com/office/powerpoint/2010/main" val="105136365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o vietos rezervavimo ženklas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en-GB"/>
          </a:p>
        </p:txBody>
      </p:sp>
      <p:pic>
        <p:nvPicPr>
          <p:cNvPr id="7" name="Paveikslėlis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658550" cy="4621169"/>
          </a:xfrm>
          <a:prstGeom prst="rect">
            <a:avLst/>
          </a:prstGeom>
        </p:spPr>
      </p:pic>
      <p:sp>
        <p:nvSpPr>
          <p:cNvPr id="3" name="Teksto vietos rezervavimo ženklas 2"/>
          <p:cNvSpPr>
            <a:spLocks noGrp="1"/>
          </p:cNvSpPr>
          <p:nvPr>
            <p:ph type="body" idx="2"/>
          </p:nvPr>
        </p:nvSpPr>
        <p:spPr>
          <a:xfrm>
            <a:off x="-82503" y="254383"/>
            <a:ext cx="5506150" cy="2566873"/>
          </a:xfrm>
        </p:spPr>
        <p:txBody>
          <a:bodyPr/>
          <a:lstStyle/>
          <a:p>
            <a:pPr algn="ctr"/>
            <a:r>
              <a:rPr lang="lt-LT" sz="2800" dirty="0"/>
              <a:t>	</a:t>
            </a:r>
          </a:p>
          <a:p>
            <a:r>
              <a:rPr lang="lt-LT" sz="2800" dirty="0"/>
              <a:t>	</a:t>
            </a:r>
            <a:r>
              <a:rPr lang="lt-LT" sz="2400" dirty="0"/>
              <a:t>LIETUVOS RESPUBLIKOS ŠVIETIMO ĮSTATYMO Nr. I-1489</a:t>
            </a:r>
            <a:r>
              <a:rPr lang="lt-LT" sz="2400" baseline="30000" dirty="0"/>
              <a:t>  </a:t>
            </a:r>
            <a:r>
              <a:rPr lang="lt-LT" sz="2400" dirty="0"/>
              <a:t>5, 14, 21, 29, 30, 34 IR 36 STRAIPSNIŲ PAKEITIMO IR PAPILDYMO 45</a:t>
            </a:r>
            <a:r>
              <a:rPr lang="lt-LT" sz="2400" baseline="30000" dirty="0"/>
              <a:t>1</a:t>
            </a:r>
            <a:r>
              <a:rPr lang="lt-LT" sz="2400" dirty="0"/>
              <a:t> STRAIPSNIU ĮSTATYMAS</a:t>
            </a:r>
          </a:p>
          <a:p>
            <a:endParaRPr lang="en-GB" sz="2800" dirty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idx="3"/>
          </p:nvPr>
        </p:nvSpPr>
        <p:spPr>
          <a:xfrm>
            <a:off x="268132" y="2151935"/>
            <a:ext cx="5155515" cy="1235496"/>
          </a:xfrm>
        </p:spPr>
        <p:txBody>
          <a:bodyPr>
            <a:noAutofit/>
          </a:bodyPr>
          <a:lstStyle/>
          <a:p>
            <a:pPr algn="ctr"/>
            <a:r>
              <a:rPr lang="lt-LT" sz="2400" b="1" dirty="0"/>
              <a:t>Priimtas Lietuvos Respublikos Seime 2020-06-30</a:t>
            </a:r>
            <a:endParaRPr lang="en-GB" sz="2400" b="1" dirty="0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idx="4"/>
          </p:nvPr>
        </p:nvSpPr>
        <p:spPr/>
        <p:txBody>
          <a:bodyPr>
            <a:normAutofit fontScale="25000" lnSpcReduction="20000"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4438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84eba3c655_1_675"/>
          <p:cNvSpPr txBox="1"/>
          <p:nvPr/>
        </p:nvSpPr>
        <p:spPr>
          <a:xfrm>
            <a:off x="126475" y="210800"/>
            <a:ext cx="8614800" cy="6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t-LT" sz="23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Įteisinti ŠĮ pakeitimai</a:t>
            </a:r>
            <a:endParaRPr sz="23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grpSp>
        <p:nvGrpSpPr>
          <p:cNvPr id="201" name="Google Shape;201;g84eba3c655_1_675"/>
          <p:cNvGrpSpPr/>
          <p:nvPr/>
        </p:nvGrpSpPr>
        <p:grpSpPr>
          <a:xfrm>
            <a:off x="1045034" y="4169928"/>
            <a:ext cx="7768514" cy="973571"/>
            <a:chOff x="1779251" y="2312454"/>
            <a:chExt cx="5771724" cy="888803"/>
          </a:xfrm>
        </p:grpSpPr>
        <p:sp>
          <p:nvSpPr>
            <p:cNvPr id="202" name="Google Shape;202;g84eba3c655_1_675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g84eba3c655_1_675"/>
            <p:cNvSpPr/>
            <p:nvPr/>
          </p:nvSpPr>
          <p:spPr>
            <a:xfrm flipH="1">
              <a:off x="1779251" y="2313212"/>
              <a:ext cx="1070935" cy="642600"/>
            </a:xfrm>
            <a:prstGeom prst="rect">
              <a:avLst/>
            </a:prstGeom>
            <a:solidFill>
              <a:srgbClr val="0B7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04;g84eba3c655_1_675"/>
            <p:cNvSpPr/>
            <p:nvPr/>
          </p:nvSpPr>
          <p:spPr>
            <a:xfrm rot="16200000">
              <a:off x="4456596" y="693335"/>
              <a:ext cx="643356" cy="3881593"/>
            </a:xfrm>
            <a:prstGeom prst="flowChartOffpageConnector">
              <a:avLst/>
            </a:prstGeom>
            <a:solidFill>
              <a:srgbClr val="0B7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g84eba3c655_1_675"/>
            <p:cNvSpPr/>
            <p:nvPr/>
          </p:nvSpPr>
          <p:spPr>
            <a:xfrm>
              <a:off x="1837277" y="2414501"/>
              <a:ext cx="20004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 b="1" dirty="0">
                  <a:solidFill>
                    <a:srgbClr val="FFFFFF"/>
                  </a:solidFill>
                  <a:latin typeface="Times New Roman" panose="02020603050405020304" pitchFamily="18" charset="0"/>
                  <a:ea typeface="Roboto Medium"/>
                  <a:cs typeface="Times New Roman" panose="02020603050405020304" pitchFamily="18" charset="0"/>
                  <a:sym typeface="Roboto Medium"/>
                </a:rPr>
                <a:t>Įsigaliojimas</a:t>
              </a:r>
              <a:endParaRPr b="1" dirty="0">
                <a:solidFill>
                  <a:srgbClr val="FFFFFF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</p:txBody>
        </p:sp>
        <p:sp>
          <p:nvSpPr>
            <p:cNvPr id="208" name="Google Shape;208;g84eba3c655_1_675"/>
            <p:cNvSpPr/>
            <p:nvPr/>
          </p:nvSpPr>
          <p:spPr>
            <a:xfrm>
              <a:off x="2462958" y="2558957"/>
              <a:ext cx="42204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374650" indent="-171450" algn="just">
                <a:lnSpc>
                  <a:spcPct val="115000"/>
                </a:lnSpc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endParaRPr lang="lt-LT" sz="1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  <a:p>
              <a:pPr marL="374650" indent="-171450" algn="just">
                <a:lnSpc>
                  <a:spcPct val="115000"/>
                </a:lnSpc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endParaRPr lang="lt-LT" sz="1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  <a:p>
              <a:pPr marL="374650" indent="-171450" algn="just">
                <a:lnSpc>
                  <a:spcPct val="115000"/>
                </a:lnSpc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endParaRPr lang="lt-LT" sz="1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  <a:p>
              <a:pPr marL="374650" indent="-171450" algn="just">
                <a:lnSpc>
                  <a:spcPct val="115000"/>
                </a:lnSpc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endParaRPr lang="lt-LT" sz="1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  <a:p>
              <a:pPr marL="374650" indent="-171450" algn="just">
                <a:lnSpc>
                  <a:spcPct val="115000"/>
                </a:lnSpc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endParaRPr lang="lt-LT" sz="1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  <a:p>
              <a:pPr marL="374650" indent="-171450" algn="just">
                <a:lnSpc>
                  <a:spcPct val="115000"/>
                </a:lnSpc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endParaRPr lang="lt-LT" sz="1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  <a:p>
              <a:pPr marL="374650" indent="-171450" algn="just">
                <a:lnSpc>
                  <a:spcPct val="115000"/>
                </a:lnSpc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lt-LT" sz="1200" dirty="0">
                  <a:solidFill>
                    <a:schemeClr val="dk1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įsigalioja visa apimtimi </a:t>
              </a:r>
              <a:r>
                <a:rPr lang="lt-LT" sz="1200" b="1" dirty="0">
                  <a:solidFill>
                    <a:schemeClr val="dk1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nuo 2024 m.</a:t>
              </a:r>
              <a:r>
                <a:rPr lang="lt-LT" sz="1200" dirty="0">
                  <a:solidFill>
                    <a:schemeClr val="dk1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 rugsėjo 1 d. </a:t>
              </a:r>
              <a:endParaRPr lang="lt-LT" sz="800" dirty="0">
                <a:solidFill>
                  <a:srgbClr val="0B714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374650" lvl="0" indent="-171450" algn="just">
                <a:lnSpc>
                  <a:spcPct val="115000"/>
                </a:lnSpc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lt-LT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pasirengimas 4 metai: 2020–2024 metai </a:t>
              </a:r>
            </a:p>
          </p:txBody>
        </p:sp>
      </p:grpSp>
      <p:grpSp>
        <p:nvGrpSpPr>
          <p:cNvPr id="209" name="Google Shape;209;g84eba3c655_1_675"/>
          <p:cNvGrpSpPr/>
          <p:nvPr/>
        </p:nvGrpSpPr>
        <p:grpSpPr>
          <a:xfrm>
            <a:off x="217388" y="3349179"/>
            <a:ext cx="7476450" cy="643500"/>
            <a:chOff x="1208600" y="2322568"/>
            <a:chExt cx="7476450" cy="643500"/>
          </a:xfrm>
        </p:grpSpPr>
        <p:sp>
          <p:nvSpPr>
            <p:cNvPr id="210" name="Google Shape;210;g84eba3c655_1_675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g84eba3c655_1_675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0B7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12;g84eba3c655_1_675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0B7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13;g84eba3c655_1_675"/>
            <p:cNvSpPr/>
            <p:nvPr/>
          </p:nvSpPr>
          <p:spPr>
            <a:xfrm>
              <a:off x="2342625" y="2399955"/>
              <a:ext cx="20451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 b="1" dirty="0">
                  <a:solidFill>
                    <a:srgbClr val="FFFFFF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papildytas </a:t>
              </a:r>
              <a:endParaRPr b="1" dirty="0">
                <a:solidFill>
                  <a:srgbClr val="FFFFFF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</p:txBody>
        </p:sp>
        <p:sp>
          <p:nvSpPr>
            <p:cNvPr id="214" name="Google Shape;214;g84eba3c655_1_675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0B7743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g84eba3c655_1_675"/>
            <p:cNvSpPr/>
            <p:nvPr/>
          </p:nvSpPr>
          <p:spPr>
            <a:xfrm>
              <a:off x="1208600" y="2322580"/>
              <a:ext cx="1074300" cy="642600"/>
            </a:xfrm>
            <a:prstGeom prst="rect">
              <a:avLst/>
            </a:prstGeom>
            <a:solidFill>
              <a:srgbClr val="0C8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0320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lt-LT" sz="12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30 str.</a:t>
              </a:r>
              <a:endParaRPr sz="2600">
                <a:solidFill>
                  <a:schemeClr val="lt1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216" name="Google Shape;216;g84eba3c655_1_675"/>
            <p:cNvSpPr/>
            <p:nvPr/>
          </p:nvSpPr>
          <p:spPr>
            <a:xfrm>
              <a:off x="4387850" y="2323755"/>
              <a:ext cx="4297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71450" lvl="0" indent="-1714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lt-LT" sz="1200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ikimokyklinio ir bendrojo ugdymo mokyklose sudarytos sąlygos kurčiajam ir neprigirdinčiajam mokytis gimtosios </a:t>
              </a:r>
              <a:r>
                <a:rPr lang="lt-LT" sz="1200" b="1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(gestų) kalbos</a:t>
              </a:r>
              <a:endParaRPr sz="800" b="1" dirty="0">
                <a:solidFill>
                  <a:srgbClr val="0B714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17" name="Google Shape;217;g84eba3c655_1_675"/>
          <p:cNvGrpSpPr/>
          <p:nvPr/>
        </p:nvGrpSpPr>
        <p:grpSpPr>
          <a:xfrm>
            <a:off x="283073" y="1753753"/>
            <a:ext cx="7987442" cy="818716"/>
            <a:chOff x="1208571" y="2322568"/>
            <a:chExt cx="6651212" cy="818716"/>
          </a:xfrm>
        </p:grpSpPr>
        <p:sp>
          <p:nvSpPr>
            <p:cNvPr id="218" name="Google Shape;218;g84eba3c655_1_675"/>
            <p:cNvSpPr/>
            <p:nvPr/>
          </p:nvSpPr>
          <p:spPr>
            <a:xfrm>
              <a:off x="4395664" y="2341401"/>
              <a:ext cx="3464119" cy="703136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g84eba3c655_1_675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0B7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220;g84eba3c655_1_675"/>
            <p:cNvSpPr/>
            <p:nvPr/>
          </p:nvSpPr>
          <p:spPr>
            <a:xfrm rot="162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0B7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g84eba3c655_1_675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 b="1" dirty="0">
                  <a:solidFill>
                    <a:srgbClr val="FFFFFF"/>
                  </a:solidFill>
                  <a:latin typeface="Times New Roman" panose="02020603050405020304" pitchFamily="18" charset="0"/>
                  <a:ea typeface="Roboto Medium"/>
                  <a:cs typeface="Times New Roman" panose="02020603050405020304" pitchFamily="18" charset="0"/>
                  <a:sym typeface="Roboto Medium"/>
                </a:rPr>
                <a:t>daugiau kaip vieno mokytojo dalyvavimas organizuojant ugdymą</a:t>
              </a:r>
              <a:endParaRPr b="1" dirty="0">
                <a:solidFill>
                  <a:srgbClr val="FFFFFF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</p:txBody>
        </p:sp>
        <p:sp>
          <p:nvSpPr>
            <p:cNvPr id="222" name="Google Shape;222;g84eba3c655_1_675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0B7743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g84eba3c655_1_675"/>
            <p:cNvSpPr/>
            <p:nvPr/>
          </p:nvSpPr>
          <p:spPr>
            <a:xfrm>
              <a:off x="1208571" y="2322594"/>
              <a:ext cx="912900" cy="642600"/>
            </a:xfrm>
            <a:prstGeom prst="rect">
              <a:avLst/>
            </a:prstGeom>
            <a:solidFill>
              <a:srgbClr val="0C8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lnSpc>
                  <a:spcPct val="115000"/>
                </a:lnSpc>
                <a:spcBef>
                  <a:spcPts val="1200"/>
                </a:spcBef>
                <a:spcAft>
                  <a:spcPts val="6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lt-LT" sz="1200" b="1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14 str. 7 d.</a:t>
              </a:r>
              <a:endParaRPr sz="2600" b="1" dirty="0">
                <a:solidFill>
                  <a:schemeClr val="lt1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224" name="Google Shape;224;g84eba3c655_1_675"/>
            <p:cNvSpPr/>
            <p:nvPr/>
          </p:nvSpPr>
          <p:spPr>
            <a:xfrm>
              <a:off x="4392337" y="2498984"/>
              <a:ext cx="3123223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349250" lvl="0" indent="-171450" algn="just" rtl="0">
                <a:lnSpc>
                  <a:spcPct val="115000"/>
                </a:lnSpc>
                <a:spcAft>
                  <a:spcPts val="0"/>
                </a:spcAft>
                <a:buClr>
                  <a:srgbClr val="0B7140"/>
                </a:buClr>
                <a:buSzPts val="800"/>
                <a:buFont typeface="Arial" panose="020B0604020202020204" pitchFamily="34" charset="0"/>
                <a:buChar char="•"/>
              </a:pPr>
              <a:r>
                <a:rPr lang="lt-LT" sz="1200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Išaugusi ugdymo kokybė</a:t>
              </a:r>
            </a:p>
            <a:p>
              <a:pPr marL="349250" lvl="0" indent="-171450" algn="just" rtl="0">
                <a:lnSpc>
                  <a:spcPct val="115000"/>
                </a:lnSpc>
                <a:spcAft>
                  <a:spcPts val="0"/>
                </a:spcAft>
                <a:buClr>
                  <a:srgbClr val="0B7140"/>
                </a:buClr>
                <a:buSzPts val="800"/>
                <a:buFont typeface="Arial" panose="020B0604020202020204" pitchFamily="34" charset="0"/>
                <a:buChar char="•"/>
              </a:pPr>
              <a:r>
                <a:rPr lang="lt-LT" sz="1200" dirty="0">
                  <a:solidFill>
                    <a:schemeClr val="dk1"/>
                  </a:solidFill>
                  <a:latin typeface="Times New Roman"/>
                  <a:ea typeface="Roboto"/>
                  <a:cs typeface="Times New Roman"/>
                  <a:sym typeface="Times New Roman"/>
                </a:rPr>
                <a:t>Padidėjęs psichologinis saugumas</a:t>
              </a:r>
            </a:p>
            <a:p>
              <a:pPr marL="349250" lvl="0" indent="-171450" algn="just" rtl="0">
                <a:lnSpc>
                  <a:spcPct val="115000"/>
                </a:lnSpc>
                <a:spcAft>
                  <a:spcPts val="0"/>
                </a:spcAft>
                <a:buClr>
                  <a:srgbClr val="0B7140"/>
                </a:buClr>
                <a:buSzPts val="800"/>
                <a:buFont typeface="Arial" panose="020B0604020202020204" pitchFamily="34" charset="0"/>
                <a:buChar char="•"/>
              </a:pPr>
              <a:r>
                <a:rPr lang="lt-LT" sz="1200" dirty="0">
                  <a:solidFill>
                    <a:schemeClr val="dk1"/>
                  </a:solidFill>
                  <a:latin typeface="Times New Roman"/>
                  <a:ea typeface="Roboto"/>
                  <a:cs typeface="Times New Roman"/>
                  <a:sym typeface="Times New Roman"/>
                </a:rPr>
                <a:t>Geresnės darbo sąlygos pedagogams</a:t>
              </a:r>
            </a:p>
            <a:p>
              <a:pPr marL="177800" lvl="0" algn="just" rtl="0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B7140"/>
                </a:buClr>
                <a:buSzPts val="800"/>
              </a:pPr>
              <a:endParaRPr lang="lt-LT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25" name="Google Shape;225;g84eba3c655_1_675"/>
          <p:cNvGrpSpPr/>
          <p:nvPr/>
        </p:nvGrpSpPr>
        <p:grpSpPr>
          <a:xfrm>
            <a:off x="680493" y="609601"/>
            <a:ext cx="7799425" cy="1026711"/>
            <a:chOff x="1208575" y="1939357"/>
            <a:chExt cx="7799425" cy="1026711"/>
          </a:xfrm>
        </p:grpSpPr>
        <p:sp>
          <p:nvSpPr>
            <p:cNvPr id="226" name="Google Shape;226;g84eba3c655_1_675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lt1"/>
                </a:solidFill>
              </a:endParaRPr>
            </a:p>
          </p:txBody>
        </p:sp>
        <p:sp>
          <p:nvSpPr>
            <p:cNvPr id="227" name="Google Shape;227;g84eba3c655_1_675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0B7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28" name="Google Shape;228;g84eba3c655_1_675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0B7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29" name="Google Shape;229;g84eba3c655_1_675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lnSpc>
                  <a:spcPct val="115000"/>
                </a:lnSpc>
                <a:spcBef>
                  <a:spcPts val="1200"/>
                </a:spcBef>
                <a:spcAft>
                  <a:spcPts val="600"/>
                </a:spcAft>
                <a:buNone/>
              </a:pPr>
              <a:r>
                <a:rPr lang="lt-LT" b="1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lt-LT" b="1" dirty="0" err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įtraukties</a:t>
              </a:r>
              <a:r>
                <a:rPr lang="lt-LT" b="1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švietime principas</a:t>
              </a:r>
              <a:endParaRPr b="1" dirty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230" name="Google Shape;230;g84eba3c655_1_675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0B7743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31" name="Google Shape;231;g84eba3c655_1_675"/>
            <p:cNvSpPr/>
            <p:nvPr/>
          </p:nvSpPr>
          <p:spPr>
            <a:xfrm>
              <a:off x="1208575" y="2322583"/>
              <a:ext cx="1074300" cy="642600"/>
            </a:xfrm>
            <a:prstGeom prst="rect">
              <a:avLst/>
            </a:prstGeom>
            <a:solidFill>
              <a:srgbClr val="0C8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lnSpc>
                  <a:spcPct val="115000"/>
                </a:lnSpc>
                <a:spcBef>
                  <a:spcPts val="1200"/>
                </a:spcBef>
                <a:spcAft>
                  <a:spcPts val="6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lt-LT" sz="1200" b="1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5 str. 5 d.</a:t>
              </a:r>
              <a:endParaRPr sz="2600" b="1" dirty="0">
                <a:solidFill>
                  <a:schemeClr val="lt1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232" name="Google Shape;232;g84eba3c655_1_675"/>
            <p:cNvSpPr/>
            <p:nvPr/>
          </p:nvSpPr>
          <p:spPr>
            <a:xfrm>
              <a:off x="4387700" y="1939357"/>
              <a:ext cx="4620300" cy="8898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77800" lvl="0" algn="just" rtl="0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SzPts val="800"/>
              </a:pPr>
              <a:r>
                <a:rPr lang="lt-LT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                   </a:t>
              </a:r>
              <a:r>
                <a:rPr lang="lt-LT" sz="18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Laukiamas pokytis 2024 m.</a:t>
              </a:r>
            </a:p>
            <a:p>
              <a:pPr marL="177800" lvl="0" algn="just" rtl="0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SzPts val="800"/>
              </a:pPr>
              <a:r>
                <a:rPr lang="lt-LT" sz="1200" dirty="0">
                  <a:solidFill>
                    <a:schemeClr val="tx1"/>
                  </a:solidFill>
                  <a:latin typeface="Times New Roman"/>
                  <a:ea typeface="Roboto"/>
                  <a:cs typeface="Times New Roman"/>
                  <a:sym typeface="Times New Roman"/>
                </a:rPr>
                <a:t>Teisinės prielaidos atvirai ir teisingai, kiekvieno ugdymosi poreikius atliepiančiai mokyklai kurti</a:t>
              </a: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33" name="Google Shape;233;g84eba3c655_1_675"/>
          <p:cNvGrpSpPr/>
          <p:nvPr/>
        </p:nvGrpSpPr>
        <p:grpSpPr>
          <a:xfrm>
            <a:off x="548658" y="2544796"/>
            <a:ext cx="7866079" cy="660188"/>
            <a:chOff x="1043329" y="2305854"/>
            <a:chExt cx="6629246" cy="660188"/>
          </a:xfrm>
        </p:grpSpPr>
        <p:sp>
          <p:nvSpPr>
            <p:cNvPr id="234" name="Google Shape;234;g84eba3c655_1_675"/>
            <p:cNvSpPr/>
            <p:nvPr/>
          </p:nvSpPr>
          <p:spPr>
            <a:xfrm flipH="1">
              <a:off x="1970301" y="2320319"/>
              <a:ext cx="1773890" cy="642600"/>
            </a:xfrm>
            <a:prstGeom prst="rect">
              <a:avLst/>
            </a:prstGeom>
            <a:solidFill>
              <a:srgbClr val="0B7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236;g84eba3c655_1_675"/>
            <p:cNvSpPr/>
            <p:nvPr/>
          </p:nvSpPr>
          <p:spPr>
            <a:xfrm>
              <a:off x="1942477" y="2399951"/>
              <a:ext cx="2563439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 b="1" dirty="0">
                  <a:solidFill>
                    <a:srgbClr val="FFFFFF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pripažinta netekus galios</a:t>
              </a:r>
              <a:endParaRPr b="1" dirty="0">
                <a:solidFill>
                  <a:srgbClr val="FFFFFF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</p:txBody>
        </p:sp>
        <p:sp>
          <p:nvSpPr>
            <p:cNvPr id="238" name="Google Shape;238;g84eba3c655_1_675"/>
            <p:cNvSpPr/>
            <p:nvPr/>
          </p:nvSpPr>
          <p:spPr>
            <a:xfrm>
              <a:off x="1043329" y="2322574"/>
              <a:ext cx="923924" cy="642600"/>
            </a:xfrm>
            <a:prstGeom prst="rect">
              <a:avLst/>
            </a:prstGeom>
            <a:solidFill>
              <a:srgbClr val="0C8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lt-LT" sz="1200" b="1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29 str. 10 d</a:t>
              </a:r>
              <a:r>
                <a:rPr lang="lt-LT" sz="1200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</a:t>
              </a:r>
              <a:endParaRPr sz="2600" dirty="0">
                <a:solidFill>
                  <a:schemeClr val="lt1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239" name="Google Shape;239;g84eba3c655_1_675"/>
            <p:cNvSpPr/>
            <p:nvPr/>
          </p:nvSpPr>
          <p:spPr>
            <a:xfrm>
              <a:off x="4343314" y="2305854"/>
              <a:ext cx="3329261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lvl="0" indent="-285750" algn="l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lt-LT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Sumažėjęs specialiųjų mokyklų skaičius</a:t>
              </a:r>
            </a:p>
            <a:p>
              <a:pPr marL="285750" lvl="0" indent="-285750" algn="l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lt-LT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BU mokyklų finansinis skatinimas ugdyti negalią ar  SUP mokinius</a:t>
              </a:r>
            </a:p>
            <a:p>
              <a:pPr marL="285750" lvl="0" indent="-285750" algn="l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lt-LT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Išaugusios pedagogų kompetencijos ugdyti SUP mokinius </a:t>
              </a:r>
            </a:p>
          </p:txBody>
        </p:sp>
        <p:sp>
          <p:nvSpPr>
            <p:cNvPr id="240" name="Google Shape;240;g84eba3c655_1_675"/>
            <p:cNvSpPr/>
            <p:nvPr/>
          </p:nvSpPr>
          <p:spPr>
            <a:xfrm>
              <a:off x="3728225" y="2323742"/>
              <a:ext cx="3630683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77800" lvl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B7140"/>
                </a:buClr>
                <a:buSzPts val="800"/>
              </a:pPr>
              <a:endParaRPr sz="800" dirty="0">
                <a:solidFill>
                  <a:srgbClr val="0B714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3" name="Google Shape;204;g84eba3c655_1_675"/>
          <p:cNvSpPr/>
          <p:nvPr/>
        </p:nvSpPr>
        <p:spPr>
          <a:xfrm rot="16200000">
            <a:off x="3794315" y="2500677"/>
            <a:ext cx="645442" cy="736079"/>
          </a:xfrm>
          <a:prstGeom prst="flowChartOffpageConnector">
            <a:avLst/>
          </a:prstGeom>
          <a:solidFill>
            <a:srgbClr val="0B71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0607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D3A0D02F-5B5F-489F-9766-BCFFC8AA1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sz="4000" dirty="0" err="1">
                <a:solidFill>
                  <a:schemeClr val="tx1"/>
                </a:solidFill>
              </a:rPr>
              <a:t>Įtraukties</a:t>
            </a:r>
            <a:r>
              <a:rPr lang="lt-LT" sz="4000" dirty="0">
                <a:solidFill>
                  <a:schemeClr val="tx1"/>
                </a:solidFill>
              </a:rPr>
              <a:t> plėtros kryptys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xmlns="" id="{8D42868A-62F0-44C8-9B8D-ADE29DE4F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7528" y="1"/>
            <a:ext cx="4329953" cy="5143500"/>
          </a:xfrm>
        </p:spPr>
        <p:txBody>
          <a:bodyPr>
            <a:normAutofit/>
          </a:bodyPr>
          <a:lstStyle/>
          <a:p>
            <a:r>
              <a:rPr lang="lt-LT" sz="1800" b="1" dirty="0"/>
              <a:t>Stiprinti teigiamas visuomenės ir švietimo bendruomenės nuostatas į </a:t>
            </a:r>
            <a:r>
              <a:rPr lang="lt-LT" sz="1800" b="1" dirty="0" err="1"/>
              <a:t>įtrauktį</a:t>
            </a:r>
            <a:r>
              <a:rPr lang="lt-LT" sz="1800" b="1" dirty="0"/>
              <a:t> švietime</a:t>
            </a:r>
          </a:p>
          <a:p>
            <a:r>
              <a:rPr lang="lt-LT" sz="1800" b="1" dirty="0"/>
              <a:t>Didinti švietimo pagalbos prieinamumą </a:t>
            </a:r>
          </a:p>
          <a:p>
            <a:r>
              <a:rPr lang="lt-LT" sz="1800" b="1" dirty="0"/>
              <a:t>Gerinti pedagogų ir švietimo pagalbos specialistų pasirengimą </a:t>
            </a:r>
            <a:r>
              <a:rPr lang="lt-LT" sz="1800" b="1" dirty="0" err="1"/>
              <a:t>įtraukčiai</a:t>
            </a:r>
            <a:r>
              <a:rPr lang="lt-LT" sz="1800" b="1" dirty="0"/>
              <a:t> švietime</a:t>
            </a:r>
          </a:p>
          <a:p>
            <a:r>
              <a:rPr lang="lt-LT" sz="1800" b="1" dirty="0"/>
              <a:t>Pritaikyti mokyklų aplinkas ir ugdymo procesus  įvairių ugdymosi poreikių turintiems mokiniams</a:t>
            </a:r>
          </a:p>
          <a:p>
            <a:r>
              <a:rPr lang="lt-LT" sz="1800" b="1" dirty="0"/>
              <a:t>Kurti </a:t>
            </a:r>
            <a:r>
              <a:rPr lang="lt-LT" sz="1800" b="1" dirty="0" err="1"/>
              <a:t>įtraukties</a:t>
            </a:r>
            <a:r>
              <a:rPr lang="lt-LT" sz="1800" b="1" dirty="0"/>
              <a:t> švietime įsivertinimo ir stebėsenos sistemą</a:t>
            </a:r>
          </a:p>
        </p:txBody>
      </p:sp>
    </p:spTree>
    <p:extLst>
      <p:ext uri="{BB962C8B-B14F-4D97-AF65-F5344CB8AC3E}">
        <p14:creationId xmlns:p14="http://schemas.microsoft.com/office/powerpoint/2010/main" val="3403747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A9E4F8FD-E6D3-4732-BB32-527D9AE91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795" y="1165412"/>
            <a:ext cx="3204111" cy="2819497"/>
          </a:xfrm>
        </p:spPr>
        <p:txBody>
          <a:bodyPr/>
          <a:lstStyle/>
          <a:p>
            <a:r>
              <a:rPr lang="lt-LT" sz="2800" dirty="0"/>
              <a:t>Stiprinti teigiamas visuomenės ir švietimo bendruomenės nuostatas į </a:t>
            </a:r>
            <a:r>
              <a:rPr lang="lt-LT" sz="2800" dirty="0" err="1"/>
              <a:t>įtrauktį</a:t>
            </a:r>
            <a:r>
              <a:rPr lang="lt-LT" sz="2800" dirty="0"/>
              <a:t> švietime</a:t>
            </a:r>
            <a:r>
              <a:rPr lang="lt-LT" dirty="0"/>
              <a:t/>
            </a:r>
            <a:br>
              <a:rPr lang="lt-LT" dirty="0"/>
            </a:b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xmlns="" id="{09BE4DFC-1BB8-4ACE-8FF8-4A205B8054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55459" y="663388"/>
            <a:ext cx="4020526" cy="391972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lt-LT" sz="2400" b="1" dirty="0">
                <a:latin typeface="Arial" panose="020B0604020202020204" pitchFamily="34" charset="0"/>
                <a:cs typeface="Arial" panose="020B0604020202020204" pitchFamily="34" charset="0"/>
              </a:rPr>
              <a:t>Planuojami veiksmai:</a:t>
            </a:r>
          </a:p>
          <a:p>
            <a:pPr algn="just"/>
            <a:r>
              <a:rPr lang="lt-LT" sz="2000" b="1" dirty="0">
                <a:latin typeface="Arial" panose="020B0604020202020204" pitchFamily="34" charset="0"/>
                <a:cs typeface="Arial" panose="020B0604020202020204" pitchFamily="34" charset="0"/>
              </a:rPr>
              <a:t>Informacinė kampanija;</a:t>
            </a:r>
          </a:p>
          <a:p>
            <a:pPr algn="just"/>
            <a:r>
              <a:rPr lang="lt-LT" sz="2000" b="1" dirty="0">
                <a:latin typeface="Arial" panose="020B0604020202020204" pitchFamily="34" charset="0"/>
                <a:cs typeface="Arial" panose="020B0604020202020204" pitchFamily="34" charset="0"/>
              </a:rPr>
              <a:t>Forumai, diskusijos, viešosios konsultacijos, stovyklos, mokymai, šalies mastu ir savivaldybėse įtraukiant ekspertus, tėvus, mokyklų bendruomenes, vaikus ir jaunimą, nevyriausybinį sektorių;</a:t>
            </a:r>
          </a:p>
          <a:p>
            <a:pPr algn="just"/>
            <a:r>
              <a:rPr lang="lt-LT" sz="2000" b="1" dirty="0">
                <a:latin typeface="Arial" panose="020B0604020202020204" pitchFamily="34" charset="0"/>
                <a:cs typeface="Arial" panose="020B0604020202020204" pitchFamily="34" charset="0"/>
              </a:rPr>
              <a:t>Visuomenės ir tėvų, auginančių SUP turinčius vaikus nuomonės apie </a:t>
            </a:r>
            <a:r>
              <a:rPr lang="lt-L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įtrauktį</a:t>
            </a:r>
            <a:r>
              <a:rPr lang="lt-LT" sz="2000" b="1" dirty="0">
                <a:latin typeface="Arial" panose="020B0604020202020204" pitchFamily="34" charset="0"/>
                <a:cs typeface="Arial" panose="020B0604020202020204" pitchFamily="34" charset="0"/>
              </a:rPr>
              <a:t> švietime apklausos</a:t>
            </a:r>
          </a:p>
        </p:txBody>
      </p:sp>
    </p:spTree>
    <p:extLst>
      <p:ext uri="{BB962C8B-B14F-4D97-AF65-F5344CB8AC3E}">
        <p14:creationId xmlns:p14="http://schemas.microsoft.com/office/powerpoint/2010/main" val="268906155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1C63FB94-04EF-449D-8F00-EFEC92B68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2800" dirty="0"/>
              <a:t>Didinti švietimo pagalbos prieinamumą </a:t>
            </a:r>
            <a:br>
              <a:rPr lang="lt-LT" sz="2800" dirty="0"/>
            </a:br>
            <a:endParaRPr lang="lt-LT" sz="2800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xmlns="" id="{12C340AB-FD9B-4D1F-9455-76A219FE66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08612" y="349624"/>
            <a:ext cx="4567373" cy="4793876"/>
          </a:xfrm>
        </p:spPr>
        <p:txBody>
          <a:bodyPr>
            <a:normAutofit fontScale="85000" lnSpcReduction="20000"/>
          </a:bodyPr>
          <a:lstStyle/>
          <a:p>
            <a:r>
              <a:rPr lang="lt-LT" sz="1900" b="1" dirty="0">
                <a:latin typeface="Arial" panose="020B0604020202020204" pitchFamily="34" charset="0"/>
                <a:cs typeface="Arial" panose="020B0604020202020204" pitchFamily="34" charset="0"/>
              </a:rPr>
              <a:t>Planuojami veiksmai:</a:t>
            </a:r>
          </a:p>
          <a:p>
            <a:r>
              <a:rPr lang="lt-LT" sz="1800" b="1" dirty="0">
                <a:latin typeface="Arial" panose="020B0604020202020204" pitchFamily="34" charset="0"/>
                <a:cs typeface="Arial" panose="020B0604020202020204" pitchFamily="34" charset="0"/>
              </a:rPr>
              <a:t>Esamo švietimo pagalbos teikimo modelio ekspertizė</a:t>
            </a:r>
          </a:p>
          <a:p>
            <a:r>
              <a:rPr lang="lt-LT" sz="1800" b="1" dirty="0">
                <a:latin typeface="Arial" panose="020B0604020202020204" pitchFamily="34" charset="0"/>
                <a:cs typeface="Arial" panose="020B0604020202020204" pitchFamily="34" charset="0"/>
              </a:rPr>
              <a:t>Regioninio švietimo pagalbos teikimo modelio parengimas ir įdiegimas</a:t>
            </a:r>
          </a:p>
          <a:p>
            <a:r>
              <a:rPr lang="lt-LT" sz="1800" b="1" dirty="0">
                <a:latin typeface="Arial" panose="020B0604020202020204" pitchFamily="34" charset="0"/>
                <a:cs typeface="Arial" panose="020B0604020202020204" pitchFamily="34" charset="0"/>
              </a:rPr>
              <a:t>Metodinių konsultacinių centrų teikiamų paslaugų išplėtojimas</a:t>
            </a:r>
          </a:p>
          <a:p>
            <a:r>
              <a:rPr lang="lt-LT" sz="1800" b="1" dirty="0">
                <a:latin typeface="Arial" panose="020B0604020202020204" pitchFamily="34" charset="0"/>
                <a:cs typeface="Arial" panose="020B0604020202020204" pitchFamily="34" charset="0"/>
              </a:rPr>
              <a:t>Pedagoginiam, psichologiniam vertinimui reikalingų instrumentų atnaujinimas, trūkstamų parengimas, įsigijimas, įdiegimas praktikoje</a:t>
            </a:r>
          </a:p>
          <a:p>
            <a:r>
              <a:rPr lang="lt-LT" sz="1800" b="1" dirty="0">
                <a:latin typeface="Arial" panose="020B0604020202020204" pitchFamily="34" charset="0"/>
                <a:cs typeface="Arial" panose="020B0604020202020204" pitchFamily="34" charset="0"/>
              </a:rPr>
              <a:t>Švietimo pagalbos teikimą, švietimo pagalbos specialistų darbo sąlygas, atlyginimus reglamentuojančių teisės aktų peržiūrėjimas ir atnaujinimas  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86132957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C5C6266A-3F2D-44F7-86B8-5807859CB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13" y="1425388"/>
            <a:ext cx="3609294" cy="2559521"/>
          </a:xfrm>
        </p:spPr>
        <p:txBody>
          <a:bodyPr/>
          <a:lstStyle/>
          <a:p>
            <a:pPr marL="457200" lvl="0" indent="-228600">
              <a:spcBef>
                <a:spcPts val="2636"/>
              </a:spcBef>
            </a:pPr>
            <a:r>
              <a:rPr lang="lt-LT" dirty="0">
                <a:solidFill>
                  <a:srgbClr val="000000"/>
                </a:solidFill>
              </a:rPr>
              <a:t>	</a:t>
            </a:r>
            <a:r>
              <a:rPr lang="lt-LT" sz="2800" dirty="0">
                <a:solidFill>
                  <a:srgbClr val="000000"/>
                </a:solidFill>
              </a:rPr>
              <a:t>Gerinti pedagogų ir švietimo pagalbos specialistų pasirengimą </a:t>
            </a:r>
            <a:r>
              <a:rPr lang="lt-LT" sz="2800" dirty="0" err="1">
                <a:solidFill>
                  <a:srgbClr val="000000"/>
                </a:solidFill>
              </a:rPr>
              <a:t>įtraukčiai</a:t>
            </a:r>
            <a:r>
              <a:rPr lang="lt-LT" sz="2800" dirty="0">
                <a:solidFill>
                  <a:srgbClr val="000000"/>
                </a:solidFill>
              </a:rPr>
              <a:t> švietime</a:t>
            </a:r>
            <a:r>
              <a:rPr lang="lt-LT" sz="1800" dirty="0">
                <a:solidFill>
                  <a:srgbClr val="000000"/>
                </a:solidFill>
              </a:rPr>
              <a:t/>
            </a:r>
            <a:br>
              <a:rPr lang="lt-LT" sz="1800" dirty="0">
                <a:solidFill>
                  <a:srgbClr val="000000"/>
                </a:solidFill>
              </a:rPr>
            </a:b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xmlns="" id="{7C2A4C84-9A5C-4776-B626-13C38877D3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9976" y="0"/>
            <a:ext cx="4885765" cy="5143500"/>
          </a:xfrm>
        </p:spPr>
        <p:txBody>
          <a:bodyPr>
            <a:normAutofit fontScale="85000" lnSpcReduction="20000"/>
          </a:bodyPr>
          <a:lstStyle/>
          <a:p>
            <a:pPr lvl="0" algn="just"/>
            <a:endParaRPr lang="lt-L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lt-LT" sz="2000" b="1" dirty="0">
                <a:latin typeface="Arial" panose="020B0604020202020204" pitchFamily="34" charset="0"/>
                <a:cs typeface="Arial" panose="020B0604020202020204" pitchFamily="34" charset="0"/>
              </a:rPr>
              <a:t>Planuojami veiksmai:</a:t>
            </a:r>
          </a:p>
          <a:p>
            <a:pPr lvl="0" algn="just"/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Gerinti pedagogų rengimą tikslinant reikalavimus studijų programų rengimui</a:t>
            </a:r>
          </a:p>
          <a:p>
            <a:pPr lvl="0" algn="just"/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Turintiems pedagogo kvalifikaciją sudaryti sąlygas įgyti kitą pedagoginę specializaciją (specialiojo pedagogo, logopedo ar pan.)</a:t>
            </a:r>
          </a:p>
          <a:p>
            <a:pPr lvl="0" algn="just"/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Psichologams, neįgijusiems magistrantūros studijų metu vaikų konsultavimo, individualių ugdymosi poreikių vertinimo, ugdymo pritaikymo kompetencijų sudaryti sąlygas jas įgyti</a:t>
            </a:r>
          </a:p>
          <a:p>
            <a:pPr lvl="0" algn="just"/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Mobilios metodinės konsultacinės pagalbos teikimas mokykloms esant sudėtingiems </a:t>
            </a:r>
            <a:r>
              <a:rPr lang="lt-L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įtraukties</a:t>
            </a:r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 atvejams  </a:t>
            </a:r>
          </a:p>
          <a:p>
            <a:pPr lvl="0" algn="just"/>
            <a:r>
              <a:rPr lang="lt-LT" sz="1900" b="1" dirty="0">
                <a:latin typeface="Arial" panose="020B0604020202020204" pitchFamily="34" charset="0"/>
                <a:cs typeface="Arial" panose="020B0604020202020204" pitchFamily="34" charset="0"/>
              </a:rPr>
              <a:t>Metodinės pagalbos rinkinių mokykloms parengimas</a:t>
            </a:r>
          </a:p>
          <a:p>
            <a:pPr lvl="0" algn="just"/>
            <a:endParaRPr lang="lt-L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26975456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FA6B553E-64EC-49F4-BD1B-445EDBC13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795" y="1151619"/>
            <a:ext cx="3204111" cy="2833290"/>
          </a:xfrm>
        </p:spPr>
        <p:txBody>
          <a:bodyPr/>
          <a:lstStyle/>
          <a:p>
            <a:r>
              <a:rPr lang="lt-LT" sz="2800" dirty="0"/>
              <a:t>Pritaikyti mokyklų aplinkas ir ugdymo procesus įvairių ugdymosi poreikių turintiems mokiniams </a:t>
            </a:r>
            <a:br>
              <a:rPr lang="lt-LT" sz="2800" dirty="0"/>
            </a:br>
            <a:endParaRPr lang="lt-LT" sz="2800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xmlns="" id="{8783DFFD-E82E-4F34-8280-E073415AD0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58235" y="1"/>
            <a:ext cx="4217750" cy="5143500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lt-LT" sz="2000" b="1" dirty="0">
                <a:latin typeface="Arial" panose="020B0604020202020204" pitchFamily="34" charset="0"/>
                <a:cs typeface="Arial" panose="020B0604020202020204" pitchFamily="34" charset="0"/>
              </a:rPr>
              <a:t>Planuojami veiksmai:</a:t>
            </a:r>
          </a:p>
          <a:p>
            <a:pPr lvl="0" algn="just"/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Mokyklų aprūpinimas specialiosiomis ugdymo ir techninės pagalbos priemonėmis </a:t>
            </a:r>
          </a:p>
          <a:p>
            <a:pPr lvl="0" algn="just"/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Parengtos metodinės rekomendacijos dėl tinkamų sąlygų sukūrimo, ugdymo organizavimo pritaikymo mokiniams, turintiems individualių ugdymosi poreikių dėl įvairiapusių raidos, regos, klausos, intelekto ir kt. negalių</a:t>
            </a:r>
          </a:p>
          <a:p>
            <a:pPr lvl="0" algn="just"/>
            <a:r>
              <a:rPr lang="lt-L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Įtraukiųjų</a:t>
            </a:r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 grupių, klasių steigimas bendrosios paskirties mokyklose</a:t>
            </a:r>
          </a:p>
          <a:p>
            <a:pPr lvl="0" algn="just"/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Profesinio mokymo programų, modulių pritaikymas specialiųjų ugdymosi poreikių turintiems moksleiviams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88799635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B7696B9E-FA33-4F3D-B769-A6DC22237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365" y="887506"/>
            <a:ext cx="3971364" cy="3854823"/>
          </a:xfrm>
        </p:spPr>
        <p:txBody>
          <a:bodyPr/>
          <a:lstStyle/>
          <a:p>
            <a:r>
              <a:rPr lang="lt-LT" sz="2800" dirty="0">
                <a:latin typeface="Quattrocento Sans" panose="020B0604020202020204" charset="0"/>
                <a:ea typeface="Times New Roman" panose="02020603050405020304" pitchFamily="18" charset="0"/>
              </a:rPr>
              <a:t/>
            </a:r>
            <a:br>
              <a:rPr lang="lt-LT" sz="2800" dirty="0">
                <a:latin typeface="Quattrocento Sans" panose="020B0604020202020204" charset="0"/>
                <a:ea typeface="Times New Roman" panose="02020603050405020304" pitchFamily="18" charset="0"/>
              </a:rPr>
            </a:br>
            <a:r>
              <a:rPr lang="lt-LT" sz="2800" dirty="0">
                <a:latin typeface="Quattrocento Sans" panose="020B0604020202020204" charset="0"/>
                <a:ea typeface="Times New Roman" panose="02020603050405020304" pitchFamily="18" charset="0"/>
              </a:rPr>
              <a:t/>
            </a:r>
            <a:br>
              <a:rPr lang="lt-LT" sz="2800" dirty="0">
                <a:latin typeface="Quattrocento Sans" panose="020B0604020202020204" charset="0"/>
                <a:ea typeface="Times New Roman" panose="02020603050405020304" pitchFamily="18" charset="0"/>
              </a:rPr>
            </a:br>
            <a:r>
              <a:rPr lang="lt-LT" sz="2800" dirty="0">
                <a:latin typeface="Quattrocento Sans" panose="020B0604020202020204" charset="0"/>
                <a:ea typeface="Times New Roman" panose="02020603050405020304" pitchFamily="18" charset="0"/>
              </a:rPr>
              <a:t>Kurti </a:t>
            </a:r>
            <a:r>
              <a:rPr lang="lt-LT" sz="2800" dirty="0" err="1">
                <a:latin typeface="Quattrocento Sans" panose="020B0604020202020204" charset="0"/>
                <a:ea typeface="Times New Roman" panose="02020603050405020304" pitchFamily="18" charset="0"/>
              </a:rPr>
              <a:t>įtraukties</a:t>
            </a:r>
            <a:r>
              <a:rPr lang="lt-LT" sz="2800" dirty="0">
                <a:latin typeface="Quattrocento Sans" panose="020B0604020202020204" charset="0"/>
                <a:ea typeface="Times New Roman" panose="02020603050405020304" pitchFamily="18" charset="0"/>
              </a:rPr>
              <a:t> švietime įsivertinimo ir stebėsenos sistemą </a:t>
            </a:r>
            <a:endParaRPr lang="lt-LT" sz="2800" dirty="0">
              <a:latin typeface="Quattrocento Sans" panose="020B0604020202020204" charset="0"/>
            </a:endParaRP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xmlns="" id="{F7178012-47EC-4525-99E5-213B1F8D94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9976" y="1"/>
            <a:ext cx="4823012" cy="5143500"/>
          </a:xfrm>
        </p:spPr>
        <p:txBody>
          <a:bodyPr/>
          <a:lstStyle/>
          <a:p>
            <a:pPr lvl="0" algn="just"/>
            <a:r>
              <a:rPr lang="lt-LT" sz="2000" b="1" dirty="0">
                <a:latin typeface="Arial" panose="020B0604020202020204" pitchFamily="34" charset="0"/>
                <a:cs typeface="Arial" panose="020B0604020202020204" pitchFamily="34" charset="0"/>
              </a:rPr>
              <a:t>Planuojami veiksmai:</a:t>
            </a:r>
          </a:p>
          <a:p>
            <a:pPr lvl="0" algn="just"/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Parengti ir įdiegti </a:t>
            </a:r>
            <a:r>
              <a:rPr lang="lt-L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įtraukties</a:t>
            </a:r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 švietime įsivertinimo instrumentus mokykloms</a:t>
            </a:r>
          </a:p>
          <a:p>
            <a:pPr lvl="0" algn="just"/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Atlikti trumpalaikius LMT finansuojamus tyrimus</a:t>
            </a:r>
          </a:p>
          <a:p>
            <a:pPr lvl="0" algn="just"/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Sukurta </a:t>
            </a:r>
            <a:r>
              <a:rPr lang="lt-L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įtraukties</a:t>
            </a:r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 plano įgyvendinimo koordinavimo ir stebėsenos grupė  </a:t>
            </a:r>
          </a:p>
          <a:p>
            <a:pPr lvl="0" algn="just"/>
            <a:endParaRPr lang="lt-L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594061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EDEDED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EDEDED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</TotalTime>
  <Words>672</Words>
  <Application>Microsoft Office PowerPoint</Application>
  <PresentationFormat>Demonstracija ekrane (16:9)</PresentationFormat>
  <Paragraphs>102</Paragraphs>
  <Slides>13</Slides>
  <Notes>8</Notes>
  <HiddenSlides>0</HiddenSlides>
  <MMClips>0</MMClips>
  <ScaleCrop>false</ScaleCrop>
  <HeadingPairs>
    <vt:vector size="6" baseType="variant">
      <vt:variant>
        <vt:lpstr>Naudojami šriftai</vt:lpstr>
      </vt:variant>
      <vt:variant>
        <vt:i4>11</vt:i4>
      </vt:variant>
      <vt:variant>
        <vt:lpstr>Tema</vt:lpstr>
      </vt:variant>
      <vt:variant>
        <vt:i4>2</vt:i4>
      </vt:variant>
      <vt:variant>
        <vt:lpstr>Skaidrių pavadinimai</vt:lpstr>
      </vt:variant>
      <vt:variant>
        <vt:i4>13</vt:i4>
      </vt:variant>
    </vt:vector>
  </HeadingPairs>
  <TitlesOfParts>
    <vt:vector size="26" baseType="lpstr">
      <vt:lpstr>Arial</vt:lpstr>
      <vt:lpstr>Helvetica Light</vt:lpstr>
      <vt:lpstr>Helvetica Neue Light</vt:lpstr>
      <vt:lpstr>Roboto</vt:lpstr>
      <vt:lpstr>Times New Roman</vt:lpstr>
      <vt:lpstr>Calibri</vt:lpstr>
      <vt:lpstr>Segoe UI</vt:lpstr>
      <vt:lpstr>Quattrocento Sans</vt:lpstr>
      <vt:lpstr>Helvetica Neue</vt:lpstr>
      <vt:lpstr>Roboto Medium</vt:lpstr>
      <vt:lpstr>Roboto Thin</vt:lpstr>
      <vt:lpstr>White</vt:lpstr>
      <vt:lpstr>1_White</vt:lpstr>
      <vt:lpstr>PowerPoint pristatymas</vt:lpstr>
      <vt:lpstr>PowerPoint pristatymas</vt:lpstr>
      <vt:lpstr>PowerPoint pristatymas</vt:lpstr>
      <vt:lpstr>Įtraukties plėtros kryptys</vt:lpstr>
      <vt:lpstr>Stiprinti teigiamas visuomenės ir švietimo bendruomenės nuostatas į įtrauktį švietime </vt:lpstr>
      <vt:lpstr>Didinti švietimo pagalbos prieinamumą  </vt:lpstr>
      <vt:lpstr> Gerinti pedagogų ir švietimo pagalbos specialistų pasirengimą įtraukčiai švietime </vt:lpstr>
      <vt:lpstr>Pritaikyti mokyklų aplinkas ir ugdymo procesus įvairių ugdymosi poreikių turintiems mokiniams  </vt:lpstr>
      <vt:lpstr>  Kurti įtraukties švietime įsivertinimo ir stebėsenos sistemą </vt:lpstr>
      <vt:lpstr>PowerPoint pristatymas</vt:lpstr>
      <vt:lpstr>Galimi finansiniai šaltiniai</vt:lpstr>
      <vt:lpstr>Planuojami pokyčiai  2021 m. (+13 779 tūkst. Eur)</vt:lpstr>
      <vt:lpstr>PowerPoint pristatymas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Linas Damanskis</dc:creator>
  <cp:lastModifiedBy>User</cp:lastModifiedBy>
  <cp:revision>135</cp:revision>
  <cp:lastPrinted>2020-09-16T18:51:32Z</cp:lastPrinted>
  <dcterms:modified xsi:type="dcterms:W3CDTF">2021-02-19T11:36:03Z</dcterms:modified>
</cp:coreProperties>
</file>