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C1D682-D4AF-4914-9E40-76DE3E20D436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B7020-706A-4D0E-A610-A43BAFE88D19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601941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B7020-706A-4D0E-A610-A43BAFE88D19}" type="slidenum">
              <a:rPr lang="lt-LT" smtClean="0"/>
              <a:pPr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354948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340DB64-9DE4-412D-B250-1CDDC97E3270}" type="datetimeFigureOut">
              <a:rPr lang="lt-LT" smtClean="0"/>
              <a:pPr/>
              <a:t>2015.05.13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lt-LT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50D8E3F-DEA0-4F18-8717-50DB22394566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4864"/>
            <a:ext cx="8458200" cy="1470025"/>
          </a:xfrm>
        </p:spPr>
        <p:txBody>
          <a:bodyPr/>
          <a:lstStyle/>
          <a:p>
            <a:r>
              <a:rPr lang="lt-LT" dirty="0" smtClean="0"/>
              <a:t>Lietuvių gestų kalba </a:t>
            </a:r>
            <a:br>
              <a:rPr lang="lt-LT" dirty="0" smtClean="0"/>
            </a:br>
            <a:r>
              <a:rPr lang="lt-LT" dirty="0" smtClean="0"/>
              <a:t>ir kurčiųjų bendruomenė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980656"/>
            <a:ext cx="7376864" cy="1752600"/>
          </a:xfrm>
        </p:spPr>
        <p:txBody>
          <a:bodyPr/>
          <a:lstStyle/>
          <a:p>
            <a:r>
              <a:rPr lang="lt-LT" dirty="0" smtClean="0"/>
              <a:t>Mantrimas Danielius</a:t>
            </a:r>
          </a:p>
          <a:p>
            <a:r>
              <a:rPr lang="lt-LT" dirty="0" smtClean="0"/>
              <a:t>Vilniaus kolegija/Vilniaus universitetas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407787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Priespauda </a:t>
            </a:r>
            <a:r>
              <a:rPr lang="lt-LT" dirty="0" err="1" smtClean="0"/>
              <a:t>vs</a:t>
            </a:r>
            <a:r>
              <a:rPr lang="lt-LT" dirty="0" smtClean="0"/>
              <a:t>. ne-priespauda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339816"/>
          </a:xfrm>
        </p:spPr>
        <p:txBody>
          <a:bodyPr>
            <a:normAutofit lnSpcReduction="10000"/>
          </a:bodyPr>
          <a:lstStyle/>
          <a:p>
            <a:r>
              <a:rPr lang="lt-LT" dirty="0" smtClean="0"/>
              <a:t>Kurčiųjų priespauda tęsiasi jau daug šimtmečių</a:t>
            </a:r>
          </a:p>
          <a:p>
            <a:r>
              <a:rPr lang="lt-LT" dirty="0" smtClean="0"/>
              <a:t>Viena iš tamsiausių šios priespaudos fazių – </a:t>
            </a:r>
            <a:r>
              <a:rPr lang="lt-LT" dirty="0" err="1" smtClean="0"/>
              <a:t>oralizmas</a:t>
            </a:r>
            <a:r>
              <a:rPr lang="lt-LT" dirty="0" smtClean="0"/>
              <a:t> (1880 – 19??)</a:t>
            </a:r>
          </a:p>
          <a:p>
            <a:r>
              <a:rPr lang="lt-LT" dirty="0" smtClean="0"/>
              <a:t>Ar ši okupacija/kolonizacija/priespauda tęsiasi iki šiol? (retorinis klausimas)</a:t>
            </a:r>
          </a:p>
          <a:p>
            <a:pPr marL="109728" indent="0">
              <a:buNone/>
            </a:pPr>
            <a:endParaRPr lang="lt-LT" dirty="0" smtClean="0"/>
          </a:p>
          <a:p>
            <a:pPr marL="109728" indent="0">
              <a:buNone/>
            </a:pPr>
            <a:r>
              <a:rPr lang="lt-LT" dirty="0" smtClean="0"/>
              <a:t>Kas yra priešprieša okupacijai/kolonizacijai/ priespaudai? (ne retorinis klausimas)</a:t>
            </a:r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805264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 smtClean="0">
                <a:solidFill>
                  <a:srgbClr val="C00000"/>
                </a:solidFill>
              </a:rPr>
              <a:t>Tautos apsisprendimo/pasirinkimo teisė/laisvė</a:t>
            </a:r>
            <a:endParaRPr lang="lt-LT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23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923218"/>
              </p:ext>
            </p:extLst>
          </p:nvPr>
        </p:nvGraphicFramePr>
        <p:xfrm>
          <a:off x="179512" y="548680"/>
          <a:ext cx="8784976" cy="6261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91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 err="1">
                          <a:effectLst/>
                        </a:rPr>
                        <a:t>Kolonistinis</a:t>
                      </a:r>
                      <a:r>
                        <a:rPr lang="lt-LT" sz="1800" dirty="0">
                          <a:effectLst/>
                        </a:rPr>
                        <a:t>/okupacinis požiūris = Girdinčiųjų režimas</a:t>
                      </a:r>
                      <a:endParaRPr lang="lt-LT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</a:rPr>
                        <a:t>Tautos apsisprendimo/pasirinkimo teisę pripažįstantis požiūris</a:t>
                      </a:r>
                      <a:endParaRPr lang="lt-LT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84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</a:rPr>
                        <a:t>Svarbiausia – lietuvių kalba (ypač sakytinė)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>
                          <a:effectLst/>
                        </a:rPr>
                        <a:t>PRIMETIMAS!</a:t>
                      </a:r>
                      <a:endParaRPr lang="lt-LT" sz="1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effectLst/>
                        </a:rPr>
                        <a:t>Teisė </a:t>
                      </a:r>
                      <a:r>
                        <a:rPr lang="lt-LT" sz="2000" dirty="0">
                          <a:effectLst/>
                        </a:rPr>
                        <a:t>rinktis </a:t>
                      </a:r>
                      <a:r>
                        <a:rPr lang="lt-LT" sz="2000" dirty="0" smtClean="0">
                          <a:effectLst/>
                        </a:rPr>
                        <a:t>(iš</a:t>
                      </a:r>
                      <a:r>
                        <a:rPr lang="lt-LT" sz="2000" baseline="0" dirty="0" smtClean="0">
                          <a:effectLst/>
                        </a:rPr>
                        <a:t> pradžių – tautos, paskui individuali</a:t>
                      </a:r>
                      <a:r>
                        <a:rPr lang="lt-LT" sz="2000" dirty="0" smtClean="0">
                          <a:effectLst/>
                        </a:rPr>
                        <a:t>)</a:t>
                      </a:r>
                      <a:endParaRPr lang="lt-LT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6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 err="1">
                          <a:effectLst/>
                        </a:rPr>
                        <a:t>Kochleariniai</a:t>
                      </a:r>
                      <a:r>
                        <a:rPr lang="lt-LT" sz="1800" dirty="0">
                          <a:effectLst/>
                        </a:rPr>
                        <a:t> </a:t>
                      </a:r>
                      <a:r>
                        <a:rPr lang="lt-LT" sz="1800" dirty="0" err="1">
                          <a:effectLst/>
                        </a:rPr>
                        <a:t>implantai</a:t>
                      </a:r>
                      <a:r>
                        <a:rPr lang="lt-LT" sz="1800" dirty="0">
                          <a:effectLst/>
                        </a:rPr>
                        <a:t>/genetika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 smtClean="0">
                          <a:effectLst/>
                        </a:rPr>
                        <a:t>GENOCIDAS!</a:t>
                      </a:r>
                      <a:endParaRPr lang="lt-LT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 smtClean="0">
                          <a:effectLst/>
                        </a:rPr>
                        <a:t>Teisė </a:t>
                      </a:r>
                      <a:r>
                        <a:rPr lang="lt-LT" sz="2000" dirty="0">
                          <a:effectLst/>
                        </a:rPr>
                        <a:t>rinktis (tautos, ne individuali)</a:t>
                      </a:r>
                      <a:endParaRPr lang="lt-LT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8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</a:rPr>
                        <a:t>Sprendimų priėmimas už kurčiuosius, jiems nedalyvaujant (arba dalyvaujant tik kolaborantams)</a:t>
                      </a:r>
                      <a:endParaRPr lang="lt-LT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>
                          <a:effectLst/>
                        </a:rPr>
                        <a:t>Sprendimus turi priimti </a:t>
                      </a:r>
                      <a:r>
                        <a:rPr lang="lt-LT" sz="2000" dirty="0" smtClean="0">
                          <a:effectLst/>
                        </a:rPr>
                        <a:t>kurtieji</a:t>
                      </a:r>
                      <a:r>
                        <a:rPr lang="lt-LT" sz="2000" dirty="0">
                          <a:effectLst/>
                        </a:rPr>
                        <a:t>, arba „</a:t>
                      </a:r>
                      <a:r>
                        <a:rPr lang="lt-LT" sz="2000" dirty="0" err="1">
                          <a:effectLst/>
                        </a:rPr>
                        <a:t>gestakalbiai</a:t>
                      </a:r>
                      <a:r>
                        <a:rPr lang="lt-LT" sz="2000" dirty="0">
                          <a:effectLst/>
                        </a:rPr>
                        <a:t>“</a:t>
                      </a:r>
                      <a:endParaRPr lang="lt-LT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8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</a:rPr>
                        <a:t>Kurčiųjų mokyklų mokytojai (gerai) nemoka LGK ir neturi didelio noro jos išmokti</a:t>
                      </a:r>
                      <a:endParaRPr lang="lt-LT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>
                          <a:effectLst/>
                        </a:rPr>
                        <a:t>Reikalavimai ir kurtieji mokytojai</a:t>
                      </a:r>
                      <a:endParaRPr lang="lt-LT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8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1800" dirty="0">
                          <a:effectLst/>
                        </a:rPr>
                        <a:t>Kurčiųjų įstaigų vadovai nemoka/nesimoko LGK ir nepažįsta kurčiųjų bei jų kultūros</a:t>
                      </a:r>
                      <a:endParaRPr lang="lt-LT" sz="1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t-LT" sz="2000" dirty="0">
                          <a:effectLst/>
                        </a:rPr>
                        <a:t>Bendradarbiavimas ir teisė rinktis; reikalavimai įstaigų vadovams</a:t>
                      </a:r>
                      <a:endParaRPr lang="lt-LT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5784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Gestų kalbos „pripažinimas“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Ką reiškia „pripažinti“ kalbą?</a:t>
            </a:r>
          </a:p>
          <a:p>
            <a:pPr lvl="1"/>
            <a:r>
              <a:rPr lang="lt-LT" dirty="0" smtClean="0"/>
              <a:t>pripažinti, kad LGK </a:t>
            </a:r>
            <a:r>
              <a:rPr lang="lt-LT" u="sng" dirty="0" smtClean="0"/>
              <a:t>yra KALBA</a:t>
            </a:r>
            <a:endParaRPr lang="lt-LT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357301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solidFill>
                  <a:srgbClr val="C00000"/>
                </a:solidFill>
              </a:rPr>
              <a:t>visavertė</a:t>
            </a:r>
            <a:endParaRPr lang="lt-LT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357301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solidFill>
                  <a:srgbClr val="C00000"/>
                </a:solidFill>
              </a:rPr>
              <a:t>lygiavertė</a:t>
            </a:r>
            <a:endParaRPr lang="lt-LT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5730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solidFill>
                  <a:srgbClr val="C00000"/>
                </a:solidFill>
              </a:rPr>
              <a:t>tikra</a:t>
            </a:r>
            <a:endParaRPr lang="lt-LT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0340" y="394234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solidFill>
                  <a:schemeClr val="accent2">
                    <a:lumMod val="75000"/>
                  </a:schemeClr>
                </a:solidFill>
              </a:rPr>
              <a:t>jai nieko netrūksta</a:t>
            </a:r>
            <a:endParaRPr lang="lt-L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37820" y="394234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solidFill>
                  <a:schemeClr val="accent2">
                    <a:lumMod val="75000"/>
                  </a:schemeClr>
                </a:solidFill>
              </a:rPr>
              <a:t>niekuo ne prastesnė</a:t>
            </a:r>
            <a:endParaRPr lang="lt-L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39423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solidFill>
                  <a:schemeClr val="accent2">
                    <a:lumMod val="75000"/>
                  </a:schemeClr>
                </a:solidFill>
              </a:rPr>
              <a:t>normali</a:t>
            </a:r>
            <a:endParaRPr lang="lt-L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43116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solidFill>
                  <a:schemeClr val="accent2">
                    <a:lumMod val="75000"/>
                  </a:schemeClr>
                </a:solidFill>
              </a:rPr>
              <a:t>rimta</a:t>
            </a:r>
            <a:endParaRPr lang="lt-L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0340" y="43116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solidFill>
                  <a:schemeClr val="accent2">
                    <a:lumMod val="75000"/>
                  </a:schemeClr>
                </a:solidFill>
              </a:rPr>
              <a:t>viskam tinkama</a:t>
            </a:r>
            <a:endParaRPr lang="lt-L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37820" y="43116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i="1" dirty="0" smtClean="0">
                <a:solidFill>
                  <a:schemeClr val="accent2">
                    <a:lumMod val="75000"/>
                  </a:schemeClr>
                </a:solidFill>
              </a:rPr>
              <a:t>ne mažiau svarbi</a:t>
            </a:r>
            <a:endParaRPr lang="lt-L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4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lt-LT" sz="3200" dirty="0" smtClean="0"/>
              <a:t>LGK </a:t>
            </a:r>
            <a:r>
              <a:rPr lang="lt-LT" sz="5300" dirty="0" smtClean="0"/>
              <a:t>statusas </a:t>
            </a:r>
            <a:r>
              <a:rPr lang="lt-LT" sz="3200" dirty="0" smtClean="0"/>
              <a:t>2015 </a:t>
            </a:r>
            <a:r>
              <a:rPr lang="lt-LT" sz="3200" dirty="0" err="1" smtClean="0"/>
              <a:t>m</a:t>
            </a:r>
            <a:r>
              <a:rPr lang="lt-LT" sz="3200" dirty="0" smtClean="0"/>
              <a:t>. (20 metų praėjus)</a:t>
            </a:r>
            <a:endParaRPr lang="lt-LT" sz="3200" dirty="0"/>
          </a:p>
        </p:txBody>
      </p:sp>
      <p:sp>
        <p:nvSpPr>
          <p:cNvPr id="4" name="Rectangle 3"/>
          <p:cNvSpPr/>
          <p:nvPr/>
        </p:nvSpPr>
        <p:spPr>
          <a:xfrm>
            <a:off x="755576" y="2636912"/>
            <a:ext cx="1224136" cy="3600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dirty="0" smtClean="0"/>
              <a:t>LK</a:t>
            </a:r>
            <a:endParaRPr lang="lt-LT" dirty="0"/>
          </a:p>
        </p:txBody>
      </p:sp>
      <p:sp>
        <p:nvSpPr>
          <p:cNvPr id="5" name="Rectangle 4"/>
          <p:cNvSpPr/>
          <p:nvPr/>
        </p:nvSpPr>
        <p:spPr>
          <a:xfrm>
            <a:off x="2339752" y="2636912"/>
            <a:ext cx="1224136" cy="3600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t-LT" sz="5400" dirty="0" smtClean="0">
                <a:solidFill>
                  <a:prstClr val="white"/>
                </a:solidFill>
              </a:rPr>
              <a:t>GK</a:t>
            </a:r>
            <a:endParaRPr lang="lt-LT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3966155"/>
            <a:ext cx="747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4800" dirty="0" smtClean="0"/>
              <a:t>ar</a:t>
            </a:r>
            <a:endParaRPr lang="lt-LT" sz="4800" dirty="0"/>
          </a:p>
        </p:txBody>
      </p:sp>
      <p:sp>
        <p:nvSpPr>
          <p:cNvPr id="7" name="Rectangle 6"/>
          <p:cNvSpPr/>
          <p:nvPr/>
        </p:nvSpPr>
        <p:spPr>
          <a:xfrm>
            <a:off x="5220072" y="2630636"/>
            <a:ext cx="1224136" cy="3600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5400" dirty="0" smtClean="0"/>
              <a:t>LK</a:t>
            </a:r>
            <a:endParaRPr lang="lt-LT" dirty="0"/>
          </a:p>
        </p:txBody>
      </p:sp>
      <p:sp>
        <p:nvSpPr>
          <p:cNvPr id="8" name="Rectangle 7"/>
          <p:cNvSpPr/>
          <p:nvPr/>
        </p:nvSpPr>
        <p:spPr>
          <a:xfrm>
            <a:off x="6804248" y="4581128"/>
            <a:ext cx="612068" cy="16561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lt-LT" sz="2800" dirty="0" smtClean="0">
                <a:solidFill>
                  <a:prstClr val="white"/>
                </a:solidFill>
              </a:rPr>
              <a:t>GK</a:t>
            </a:r>
            <a:endParaRPr lang="lt-LT" sz="1000" dirty="0"/>
          </a:p>
        </p:txBody>
      </p:sp>
      <p:sp>
        <p:nvSpPr>
          <p:cNvPr id="9" name="Rectangle 8"/>
          <p:cNvSpPr/>
          <p:nvPr/>
        </p:nvSpPr>
        <p:spPr>
          <a:xfrm>
            <a:off x="7870030" y="2218506"/>
            <a:ext cx="1115616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t-LT" sz="199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LGK nepripažinimas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lt-LT" dirty="0" smtClean="0"/>
              <a:t>kurčiųjų tėvai nesimoko LGK</a:t>
            </a:r>
          </a:p>
          <a:p>
            <a:r>
              <a:rPr lang="lt-LT" dirty="0" smtClean="0"/>
              <a:t>vaikai nuo mažens nesimoko LGK</a:t>
            </a:r>
          </a:p>
          <a:p>
            <a:r>
              <a:rPr lang="lt-LT" dirty="0" smtClean="0"/>
              <a:t>LGK laikoma tik atsargine/paskutine galimybe</a:t>
            </a:r>
          </a:p>
          <a:p>
            <a:r>
              <a:rPr lang="lt-LT" dirty="0" smtClean="0"/>
              <a:t>svarbiausia mokyti lietuvių kalbos, ir t. t.</a:t>
            </a:r>
          </a:p>
          <a:p>
            <a:pPr marL="109728" indent="0">
              <a:buNone/>
            </a:pPr>
            <a:r>
              <a:rPr lang="lt-LT" dirty="0" smtClean="0"/>
              <a:t>KODĖL?</a:t>
            </a:r>
          </a:p>
          <a:p>
            <a:pPr marL="109728" indent="0">
              <a:buNone/>
            </a:pPr>
            <a:r>
              <a:rPr lang="lt-LT" dirty="0" smtClean="0"/>
              <a:t>nes LGK nepripažįstama kaip:</a:t>
            </a:r>
          </a:p>
          <a:p>
            <a:pPr>
              <a:buFontTx/>
              <a:buChar char="-"/>
            </a:pPr>
            <a:r>
              <a:rPr lang="lt-LT" dirty="0" smtClean="0"/>
              <a:t>reikalinga, vertinga</a:t>
            </a:r>
          </a:p>
          <a:p>
            <a:pPr>
              <a:buFontTx/>
              <a:buChar char="-"/>
            </a:pPr>
            <a:r>
              <a:rPr lang="lt-LT" dirty="0" smtClean="0"/>
              <a:t>tinkama</a:t>
            </a:r>
          </a:p>
          <a:p>
            <a:pPr>
              <a:buFontTx/>
              <a:buChar char="-"/>
            </a:pPr>
            <a:r>
              <a:rPr lang="lt-LT" dirty="0" smtClean="0"/>
              <a:t>normali</a:t>
            </a:r>
          </a:p>
          <a:p>
            <a:pPr marL="109728" indent="0">
              <a:buNone/>
            </a:pPr>
            <a:r>
              <a:rPr lang="lt-LT" dirty="0" smtClean="0"/>
              <a:t>STEREOTIPAS: gestų kalba yra primityvi/buitinė/nerimta/skurdi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8104" y="450912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dirty="0" smtClean="0">
                <a:solidFill>
                  <a:srgbClr val="C00000"/>
                </a:solidFill>
              </a:rPr>
              <a:t>VISAVERTĖ</a:t>
            </a:r>
            <a:endParaRPr lang="lt-LT" sz="3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4208" y="3861048"/>
            <a:ext cx="1800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500" dirty="0" smtClean="0">
                <a:latin typeface="Adobe Fan Heiti Std B" pitchFamily="34" charset="-128"/>
                <a:ea typeface="Adobe Fan Heiti Std B" pitchFamily="34" charset="-128"/>
              </a:rPr>
              <a:t>x</a:t>
            </a:r>
            <a:endParaRPr lang="lt-LT" sz="11500" dirty="0">
              <a:latin typeface="Adobe Fan Heiti Std B" pitchFamily="34" charset="-128"/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106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LGK nepripažinimas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lt-LT" dirty="0" smtClean="0"/>
              <a:t>Nepripažįstame, kad LGK yra </a:t>
            </a:r>
            <a:r>
              <a:rPr lang="lt-LT" sz="3600" b="1" dirty="0" smtClean="0"/>
              <a:t>gimtoji</a:t>
            </a:r>
            <a:r>
              <a:rPr lang="lt-LT" sz="3600" dirty="0" smtClean="0"/>
              <a:t> </a:t>
            </a:r>
            <a:r>
              <a:rPr lang="lt-LT" dirty="0" smtClean="0"/>
              <a:t>kalba:</a:t>
            </a:r>
          </a:p>
          <a:p>
            <a:r>
              <a:rPr lang="lt-LT" dirty="0" smtClean="0"/>
              <a:t>didesnis dėmesys lietuvių kalbai</a:t>
            </a:r>
          </a:p>
          <a:p>
            <a:r>
              <a:rPr lang="lt-LT" dirty="0" smtClean="0"/>
              <a:t>mažesnis dėmesys gestų kalbai</a:t>
            </a:r>
          </a:p>
          <a:p>
            <a:r>
              <a:rPr lang="lt-LT" dirty="0" smtClean="0"/>
              <a:t>daugiau dėmesio lietuvių kalbai</a:t>
            </a:r>
          </a:p>
          <a:p>
            <a:r>
              <a:rPr lang="lt-LT" dirty="0" smtClean="0"/>
              <a:t>mažiau dėmesio gestų kalbai</a:t>
            </a:r>
          </a:p>
          <a:p>
            <a:r>
              <a:rPr lang="lt-LT" dirty="0"/>
              <a:t>didesnis dėmesys lietuvių kalbai</a:t>
            </a:r>
          </a:p>
          <a:p>
            <a:r>
              <a:rPr lang="lt-LT" dirty="0"/>
              <a:t>mažesnis dėmesys gestų </a:t>
            </a:r>
            <a:r>
              <a:rPr lang="lt-LT" dirty="0" smtClean="0"/>
              <a:t>kalbai</a:t>
            </a:r>
          </a:p>
          <a:p>
            <a:r>
              <a:rPr lang="lt-LT" dirty="0" smtClean="0"/>
              <a:t>ir t. t. </a:t>
            </a:r>
            <a:endParaRPr lang="lt-LT" dirty="0"/>
          </a:p>
          <a:p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xmlns="" val="21941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Ką reiškia „pripažinti“ gestų kalbą</a:t>
            </a:r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4221088"/>
            <a:ext cx="5688632" cy="92333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t-LT" sz="5400" dirty="0" smtClean="0">
                <a:solidFill>
                  <a:srgbClr val="C00000"/>
                </a:solidFill>
              </a:rPr>
              <a:t>KALBA = TAUTA</a:t>
            </a:r>
          </a:p>
        </p:txBody>
      </p:sp>
      <p:sp>
        <p:nvSpPr>
          <p:cNvPr id="6" name="Rectangle 5"/>
          <p:cNvSpPr/>
          <p:nvPr/>
        </p:nvSpPr>
        <p:spPr>
          <a:xfrm>
            <a:off x="1763688" y="2276872"/>
            <a:ext cx="56886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3000" dirty="0" smtClean="0"/>
              <a:t>suprasti </a:t>
            </a:r>
            <a:r>
              <a:rPr lang="lt-LT" sz="3000" dirty="0"/>
              <a:t>ir priimti, kad </a:t>
            </a:r>
            <a:r>
              <a:rPr lang="lt-LT" sz="3000" dirty="0" smtClean="0"/>
              <a:t>kurtieji</a:t>
            </a:r>
          </a:p>
          <a:p>
            <a:pPr algn="ctr"/>
            <a:r>
              <a:rPr lang="lt-LT" sz="3000" dirty="0" smtClean="0"/>
              <a:t>yra </a:t>
            </a:r>
            <a:r>
              <a:rPr lang="lt-LT" sz="3000" dirty="0"/>
              <a:t>kalbinė ir kultūrinė, </a:t>
            </a:r>
            <a:endParaRPr lang="lt-LT" sz="3000" dirty="0" smtClean="0"/>
          </a:p>
          <a:p>
            <a:pPr algn="ctr"/>
            <a:r>
              <a:rPr lang="lt-LT" sz="3000" dirty="0" smtClean="0"/>
              <a:t>arba </a:t>
            </a:r>
            <a:r>
              <a:rPr lang="lt-LT" sz="3000" dirty="0"/>
              <a:t>tautinė, </a:t>
            </a:r>
            <a:r>
              <a:rPr lang="lt-LT" sz="3000" dirty="0" smtClean="0"/>
              <a:t>mažuma</a:t>
            </a:r>
            <a:endParaRPr lang="lt-LT" sz="3000" dirty="0"/>
          </a:p>
        </p:txBody>
      </p:sp>
    </p:spTree>
    <p:extLst>
      <p:ext uri="{BB962C8B-B14F-4D97-AF65-F5344CB8AC3E}">
        <p14:creationId xmlns:p14="http://schemas.microsoft.com/office/powerpoint/2010/main" xmlns="" val="14970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TAUTA</a:t>
            </a:r>
            <a:endParaRPr lang="lt-LT" dirty="0"/>
          </a:p>
        </p:txBody>
      </p:sp>
      <p:sp>
        <p:nvSpPr>
          <p:cNvPr id="4" name="Rectangle 3"/>
          <p:cNvSpPr/>
          <p:nvPr/>
        </p:nvSpPr>
        <p:spPr>
          <a:xfrm>
            <a:off x="611560" y="2204865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800" dirty="0"/>
              <a:t>Pasaulinė kurčiųjų tauta: apie 15 </a:t>
            </a:r>
            <a:r>
              <a:rPr lang="lt-LT" sz="2800" dirty="0" err="1"/>
              <a:t>mln</a:t>
            </a:r>
            <a:r>
              <a:rPr lang="lt-LT" sz="2800" dirty="0"/>
              <a:t>. žmonių!!! </a:t>
            </a:r>
            <a:endParaRPr lang="lt-LT" sz="2800" dirty="0" smtClean="0"/>
          </a:p>
          <a:p>
            <a:pPr algn="ctr"/>
            <a:endParaRPr lang="lt-LT" sz="2800" dirty="0" smtClean="0"/>
          </a:p>
          <a:p>
            <a:pPr algn="ctr"/>
            <a:r>
              <a:rPr lang="lt-LT" sz="2800" dirty="0" smtClean="0"/>
              <a:t>BENDRA KALBA (ne ta pati)</a:t>
            </a:r>
          </a:p>
          <a:p>
            <a:pPr algn="ctr"/>
            <a:r>
              <a:rPr lang="lt-LT" sz="2800" dirty="0" smtClean="0"/>
              <a:t>BENDRA ISTORIJA (ne tokia pati)</a:t>
            </a:r>
          </a:p>
          <a:p>
            <a:pPr algn="ctr"/>
            <a:r>
              <a:rPr lang="lt-LT" sz="2800" dirty="0" smtClean="0"/>
              <a:t>BENDRA KULTŪRA (ne tokia pati)</a:t>
            </a:r>
          </a:p>
          <a:p>
            <a:pPr algn="ctr"/>
            <a:r>
              <a:rPr lang="lt-LT" sz="2800" dirty="0" smtClean="0"/>
              <a:t>BENDRA PATIRTIS</a:t>
            </a:r>
          </a:p>
          <a:p>
            <a:pPr algn="ctr"/>
            <a:r>
              <a:rPr lang="lt-LT" sz="2800" dirty="0" smtClean="0"/>
              <a:t>BENDRAS </a:t>
            </a:r>
            <a:r>
              <a:rPr lang="lt-LT" sz="2800" b="1" u="sng" dirty="0" smtClean="0"/>
              <a:t>TAPATUMO</a:t>
            </a:r>
            <a:r>
              <a:rPr lang="lt-LT" sz="2800" dirty="0" smtClean="0"/>
              <a:t> JAUSMAS</a:t>
            </a:r>
          </a:p>
          <a:p>
            <a:pPr algn="ctr"/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xmlns="" val="82214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Kaip mes žiūrime į kurčiuosius?</a:t>
            </a:r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589240"/>
            <a:ext cx="216024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t-LT" sz="3200" dirty="0" smtClean="0">
                <a:solidFill>
                  <a:srgbClr val="C00000"/>
                </a:solidFill>
              </a:rPr>
              <a:t>KURTIEJI</a:t>
            </a:r>
            <a:endParaRPr lang="lt-LT" sz="32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5589239"/>
            <a:ext cx="324036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t-LT" sz="3200" dirty="0" smtClean="0">
                <a:solidFill>
                  <a:srgbClr val="C00000"/>
                </a:solidFill>
              </a:rPr>
              <a:t>GESTAKALBIAI</a:t>
            </a:r>
            <a:endParaRPr lang="lt-LT" sz="3200" dirty="0">
              <a:solidFill>
                <a:srgbClr val="C0000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311860" y="5733256"/>
            <a:ext cx="1404156" cy="29238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TextBox 6"/>
          <p:cNvSpPr txBox="1"/>
          <p:nvPr/>
        </p:nvSpPr>
        <p:spPr>
          <a:xfrm>
            <a:off x="971600" y="2204864"/>
            <a:ext cx="2592288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t-LT" sz="3200" dirty="0" smtClean="0">
                <a:solidFill>
                  <a:srgbClr val="C00000"/>
                </a:solidFill>
              </a:rPr>
              <a:t>NEĮGALIEJI</a:t>
            </a:r>
          </a:p>
          <a:p>
            <a:r>
              <a:rPr lang="lt-LT" sz="2800" dirty="0" smtClean="0">
                <a:solidFill>
                  <a:srgbClr val="C00000"/>
                </a:solidFill>
              </a:rPr>
              <a:t>(nevisaverčiai)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072" y="2193404"/>
            <a:ext cx="2088232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t-LT" sz="3200" dirty="0" smtClean="0">
                <a:solidFill>
                  <a:srgbClr val="C00000"/>
                </a:solidFill>
              </a:rPr>
              <a:t>TAUTINĖ MAŽUMA</a:t>
            </a:r>
            <a:endParaRPr lang="lt-LT" sz="32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2412177"/>
            <a:ext cx="846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4000" dirty="0" smtClean="0"/>
              <a:t>ar</a:t>
            </a:r>
            <a:endParaRPr lang="lt-LT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3933056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400" dirty="0"/>
              <a:t>Sąžiningai atsakę </a:t>
            </a:r>
            <a:r>
              <a:rPr lang="lt-LT" sz="2400" dirty="0" smtClean="0"/>
              <a:t>kiekvienas </a:t>
            </a:r>
            <a:r>
              <a:rPr lang="lt-LT" sz="2400" dirty="0"/>
              <a:t>sau į šį klausimą suprasime, ar mes jau „pripažinome“ gestų kalbą</a:t>
            </a:r>
            <a:r>
              <a:rPr lang="lt-LT" sz="2400" dirty="0" smtClean="0"/>
              <a:t>.</a:t>
            </a:r>
            <a:endParaRPr lang="lt-LT" sz="2400" dirty="0"/>
          </a:p>
        </p:txBody>
      </p:sp>
      <p:sp>
        <p:nvSpPr>
          <p:cNvPr id="11" name="Rectangle 10"/>
          <p:cNvSpPr/>
          <p:nvPr/>
        </p:nvSpPr>
        <p:spPr>
          <a:xfrm>
            <a:off x="7870030" y="1354410"/>
            <a:ext cx="1115616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t-LT" sz="199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en-US" sz="1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930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66800"/>
          </a:xfrm>
        </p:spPr>
        <p:txBody>
          <a:bodyPr/>
          <a:lstStyle/>
          <a:p>
            <a:r>
              <a:rPr lang="lt-LT" dirty="0" smtClean="0"/>
              <a:t>Okupacija/kolonizacija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25112"/>
          </a:xfrm>
        </p:spPr>
        <p:txBody>
          <a:bodyPr>
            <a:normAutofit fontScale="85000" lnSpcReduction="20000"/>
          </a:bodyPr>
          <a:lstStyle/>
          <a:p>
            <a:r>
              <a:rPr lang="lt-LT" dirty="0"/>
              <a:t>Jeigu mes nepripažįstame, kad LGK yra lygiavertė lietuvių kalbai (t. y. galvojame, kad lietuvių kalba svarbesnė/geresnė/turtingesnė/ vertingesnė ir </a:t>
            </a:r>
            <a:r>
              <a:rPr lang="lt-LT" dirty="0" err="1"/>
              <a:t>t.t</a:t>
            </a:r>
            <a:r>
              <a:rPr lang="lt-LT" dirty="0"/>
              <a:t>. </a:t>
            </a:r>
            <a:r>
              <a:rPr lang="lt-LT" b="1" u="sng" dirty="0"/>
              <a:t>+</a:t>
            </a:r>
            <a:r>
              <a:rPr lang="lt-LT" b="1" u="sng" dirty="0" err="1"/>
              <a:t>esnė</a:t>
            </a:r>
            <a:r>
              <a:rPr lang="lt-LT" dirty="0"/>
              <a:t>), tai mūsų požiūris panašus į kolonizatorių/okupantų požiūrį</a:t>
            </a:r>
            <a:r>
              <a:rPr lang="lt-LT" dirty="0" smtClean="0"/>
              <a:t>.</a:t>
            </a:r>
          </a:p>
          <a:p>
            <a:pPr marL="109728" indent="0">
              <a:buNone/>
            </a:pPr>
            <a:endParaRPr lang="lt-LT" dirty="0"/>
          </a:p>
          <a:p>
            <a:r>
              <a:rPr lang="lt-LT" dirty="0"/>
              <a:t>Girdinčiųjų vykdytos/vykdomos kurčiųjų kolonizacijos idėją iškėlė ir išplėtojo </a:t>
            </a:r>
            <a:r>
              <a:rPr lang="lt-LT" dirty="0" err="1"/>
              <a:t>dr</a:t>
            </a:r>
            <a:r>
              <a:rPr lang="lt-LT" dirty="0"/>
              <a:t>. </a:t>
            </a:r>
            <a:r>
              <a:rPr lang="lt-LT" dirty="0" err="1"/>
              <a:t>Paddy</a:t>
            </a:r>
            <a:r>
              <a:rPr lang="lt-LT" dirty="0"/>
              <a:t> </a:t>
            </a:r>
            <a:r>
              <a:rPr lang="lt-LT" dirty="0" err="1"/>
              <a:t>Ladd</a:t>
            </a:r>
            <a:r>
              <a:rPr lang="lt-LT" dirty="0"/>
              <a:t> knygoje „</a:t>
            </a:r>
            <a:r>
              <a:rPr lang="lt-LT" dirty="0" err="1"/>
              <a:t>In</a:t>
            </a:r>
            <a:r>
              <a:rPr lang="lt-LT" dirty="0"/>
              <a:t> </a:t>
            </a:r>
            <a:r>
              <a:rPr lang="lt-LT" dirty="0" err="1"/>
              <a:t>Search</a:t>
            </a:r>
            <a:r>
              <a:rPr lang="lt-LT" dirty="0"/>
              <a:t>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/>
              <a:t>Deafhood</a:t>
            </a:r>
            <a:r>
              <a:rPr lang="lt-LT" dirty="0"/>
              <a:t>“ (</a:t>
            </a:r>
            <a:r>
              <a:rPr lang="lt-LT" dirty="0" err="1"/>
              <a:t>Kurtystės</a:t>
            </a:r>
            <a:r>
              <a:rPr lang="lt-LT" dirty="0"/>
              <a:t> paieškos), atrasdamas daug paralelių tarp kurčiųjų ir „kitų“ kolonizuotų </a:t>
            </a:r>
            <a:r>
              <a:rPr lang="lt-LT" dirty="0" smtClean="0"/>
              <a:t>tautų:</a:t>
            </a:r>
          </a:p>
          <a:p>
            <a:pPr lvl="1"/>
            <a:r>
              <a:rPr lang="lt-LT" dirty="0" smtClean="0"/>
              <a:t>„-</a:t>
            </a:r>
            <a:r>
              <a:rPr lang="lt-LT" dirty="0" err="1" smtClean="0"/>
              <a:t>esnės</a:t>
            </a:r>
            <a:r>
              <a:rPr lang="lt-LT" dirty="0" smtClean="0"/>
              <a:t>“ kalbos ir kultūros primetimas</a:t>
            </a:r>
          </a:p>
          <a:p>
            <a:pPr lvl="1"/>
            <a:r>
              <a:rPr lang="lt-LT" dirty="0" smtClean="0"/>
              <a:t>rezistencija</a:t>
            </a:r>
          </a:p>
          <a:p>
            <a:pPr lvl="1"/>
            <a:r>
              <a:rPr lang="lt-LT" dirty="0" smtClean="0"/>
              <a:t>kolaborantai</a:t>
            </a:r>
          </a:p>
          <a:p>
            <a:pPr lvl="1"/>
            <a:r>
              <a:rPr lang="lt-LT" dirty="0" smtClean="0"/>
              <a:t>ir </a:t>
            </a:r>
            <a:r>
              <a:rPr lang="lt-LT" dirty="0" err="1" smtClean="0"/>
              <a:t>kt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399531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5794</TotalTime>
  <Words>476</Words>
  <Application>Microsoft Office PowerPoint</Application>
  <PresentationFormat>Demonstracija ekrane (4:3)</PresentationFormat>
  <Paragraphs>96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Urban</vt:lpstr>
      <vt:lpstr>Lietuvių gestų kalba  ir kurčiųjų bendruomenė</vt:lpstr>
      <vt:lpstr>Gestų kalbos „pripažinimas“</vt:lpstr>
      <vt:lpstr>LGK statusas 2015 m. (20 metų praėjus)</vt:lpstr>
      <vt:lpstr>LGK nepripažinimas</vt:lpstr>
      <vt:lpstr>LGK nepripažinimas</vt:lpstr>
      <vt:lpstr>Ką reiškia „pripažinti“ gestų kalbą</vt:lpstr>
      <vt:lpstr>TAUTA</vt:lpstr>
      <vt:lpstr>Kaip mes žiūrime į kurčiuosius?</vt:lpstr>
      <vt:lpstr>Okupacija/kolonizacija</vt:lpstr>
      <vt:lpstr>Priespauda vs. ne-priespauda</vt:lpstr>
      <vt:lpstr>Skaidrė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gestų kalba ir kurčiųjų bendruomenė</dc:title>
  <dc:creator>a</dc:creator>
  <cp:lastModifiedBy>Agnė</cp:lastModifiedBy>
  <cp:revision>15</cp:revision>
  <dcterms:created xsi:type="dcterms:W3CDTF">2015-05-03T07:10:13Z</dcterms:created>
  <dcterms:modified xsi:type="dcterms:W3CDTF">2015-05-13T10:48:47Z</dcterms:modified>
</cp:coreProperties>
</file>